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</p:sldMasterIdLst>
  <p:sldIdLst>
    <p:sldId id="256" r:id="rId3"/>
    <p:sldId id="257" r:id="rId4"/>
    <p:sldId id="265" r:id="rId5"/>
    <p:sldId id="266" r:id="rId6"/>
    <p:sldId id="258" r:id="rId7"/>
    <p:sldId id="259" r:id="rId8"/>
    <p:sldId id="261" r:id="rId9"/>
    <p:sldId id="260" r:id="rId10"/>
    <p:sldId id="264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308A3-0110-F44B-857E-01C4154015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1FCF75-9325-4043-A5E3-A80B584618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3AB1B-42E2-8D4C-85FE-746E01BEE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CC1A-2D7E-4DD2-816E-EA44A6ECE338}" type="datetimeFigureOut">
              <a:rPr lang="en-US" smtClean="0"/>
              <a:t>6/2/22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E64AD-EDFA-6C40-BDAC-D343BCD37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59E17-CE51-8D41-A630-0DEDB1620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8A30-9CDB-4879-8228-91F8399E5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986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308A3-0110-F44B-857E-01C4154015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1FCF75-9325-4043-A5E3-A80B584618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3AB1B-42E2-8D4C-85FE-746E01BEE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0272-8781-1945-81D9-7E2281587264}" type="datetime1">
              <a:rPr lang="en-US" smtClean="0"/>
              <a:t>6/2/22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E64AD-EDFA-6C40-BDAC-D343BCD37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59E17-CE51-8D41-A630-0DEDB1620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6033C-E73B-A642-9689-43B8A9731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49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B6DDA-B48A-8E4F-AB7D-CA68F5F34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137" y="1125415"/>
            <a:ext cx="11453447" cy="11723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2C252-04C3-A14A-9D81-835F2D4F5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138" y="2297723"/>
            <a:ext cx="11453446" cy="38792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26872-FACC-FE4A-A7D2-6F74ADC35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2F5D-5F08-BB4C-8E62-4ECB3EC12DA2}" type="datetime1">
              <a:rPr lang="en-US" smtClean="0"/>
              <a:t>6/2/22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1D485-8C90-804D-93BC-8C2D9F3F7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E8B5B-C32D-F044-A07B-0EFEBA5D5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6033C-E73B-A642-9689-43B8A9731B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938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9590E-6326-7D46-B4A5-D2AB87C00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138" y="1709738"/>
            <a:ext cx="11453446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AA64CB-41FA-B647-BC1C-1F1488316C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5138" y="4589463"/>
            <a:ext cx="1145344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D113D-1871-0F4F-A421-79015BDAB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F6789-BC47-B141-A205-1776C6174514}" type="datetime1">
              <a:rPr lang="en-US" smtClean="0"/>
              <a:t>6/2/22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8B8563-C6D1-DD4D-B968-4EC807A2B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51C69-FEF1-AE47-8327-8F97CF56E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6033C-E73B-A642-9689-43B8A9731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571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5A09E-DB5D-A84B-B28A-CFC7786CB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137" y="1148862"/>
            <a:ext cx="11453447" cy="11484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06CCD-0C74-BA43-97B4-7C52A1EBB0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5137" y="2297297"/>
            <a:ext cx="5644663" cy="38796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E446FA-D59F-524B-93D0-EC0986B7FE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97297"/>
            <a:ext cx="5656384" cy="38796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5DCE85-56C1-834E-AF8A-9CDAF70F6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8B544-7FCE-7F4E-8275-9F6041B2EEA4}" type="datetime1">
              <a:rPr lang="en-US" smtClean="0"/>
              <a:t>6/2/22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08BC5A-D466-BC42-BDA9-506CE2C72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55D1A6-6DA7-F247-BA67-B160FC0D6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6033C-E73B-A642-9689-43B8A9731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089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3F1DF-9195-094D-945E-3EE52AD57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138" y="1179451"/>
            <a:ext cx="11453446" cy="6121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3F4650-5CBD-304D-A3F6-2D659EC28E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5138" y="1863969"/>
            <a:ext cx="5622437" cy="64110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3F8A39-1EC8-F64E-B3E9-20F9DD85E9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5138" y="2678356"/>
            <a:ext cx="5622437" cy="35113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DDFA47-AACD-8844-AB93-2494C7FBB8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73494"/>
            <a:ext cx="5656384" cy="64110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86B7B2-FD97-074B-8156-12BF7BCA2F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78356"/>
            <a:ext cx="5656384" cy="35113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211505-B984-3945-A9DB-644CA4A3E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531D-0902-CA4C-AD76-059F26A912DA}" type="datetime1">
              <a:rPr lang="en-US" smtClean="0"/>
              <a:t>6/2/22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1C6230-9CAF-1340-96F2-F289761D2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7D3593-4FAD-8A45-B157-9D1B1D222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6033C-E73B-A642-9689-43B8A9731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884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77853-2940-114B-87E7-8F51ABD63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C86463-C632-2C48-8104-992F9C601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6B152-3053-AC45-90BC-9B82CC8B66F8}" type="datetime1">
              <a:rPr lang="en-US" smtClean="0"/>
              <a:t>6/2/22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A20B37-1181-D44D-A22A-B69125A9A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B2D463-F87E-8746-8819-3675F8F8F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6033C-E73B-A642-9689-43B8A9731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94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52A14F-E09A-4B48-B56B-30C57765F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1CE3-7526-A74C-9A60-400390EAD2ED}" type="datetime1">
              <a:rPr lang="en-US" smtClean="0"/>
              <a:t>6/2/22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70CF81-9DC3-7B49-95DF-F8E189A39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4BD74C-48C3-FA4C-8FC0-D521D8F28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6033C-E73B-A642-9689-43B8A9731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7945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1D8CE-20B8-A746-BC7A-7B478B37B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138" y="1184030"/>
            <a:ext cx="4396887" cy="1043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2758F-7855-6B4E-8C9D-F7C1B431D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184031"/>
            <a:ext cx="6172200" cy="46770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FF2306-F7CB-F94D-9648-D7A091AC0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75138" y="2332892"/>
            <a:ext cx="4396887" cy="353609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802907-FFCA-AD4D-8BF3-BF31ED16F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89AEC-E128-0142-99EF-8ADC3CBE613E}" type="datetime1">
              <a:rPr lang="en-US" smtClean="0"/>
              <a:t>6/2/22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FF8696-66D4-104E-82A7-1D9D0D699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D88A2D-E5DB-EA43-8368-175EFA59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6033C-E73B-A642-9689-43B8A9731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9555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786EA-DEBA-F445-AB91-DC438746A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138" y="1172308"/>
            <a:ext cx="5287108" cy="1212484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2F5E09-F472-084F-8F0E-6A3F5DA0B8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19800" y="0"/>
            <a:ext cx="6172200" cy="68579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F25697-F6CF-7844-ADF7-4EC0EDAA0E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75138" y="2384792"/>
            <a:ext cx="5287108" cy="3484195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1C47FC-DAF1-F442-96A1-9796C4940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2E999-A869-7D45-8FB7-B92D2BCA058A}" type="datetime1">
              <a:rPr lang="en-US" smtClean="0"/>
              <a:t>6/2/22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105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B6DDA-B48A-8E4F-AB7D-CA68F5F34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137" y="942535"/>
            <a:ext cx="11453447" cy="981199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2C252-04C3-A14A-9D81-835F2D4F5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138" y="2021841"/>
            <a:ext cx="11453446" cy="4155122"/>
          </a:xfrm>
        </p:spPr>
        <p:txBody>
          <a:bodyPr/>
          <a:lstStyle>
            <a:lvl1pPr>
              <a:defRPr sz="3200"/>
            </a:lvl1pPr>
            <a:lvl2pPr>
              <a:defRPr sz="2800" baseline="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26872-FACC-FE4A-A7D2-6F74ADC35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CC1A-2D7E-4DD2-816E-EA44A6ECE338}" type="datetimeFigureOut">
              <a:rPr lang="en-US" smtClean="0"/>
              <a:t>6/2/22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1D485-8C90-804D-93BC-8C2D9F3F7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E8B5B-C32D-F044-A07B-0EFEBA5D5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8A30-9CDB-4879-8228-91F8399E5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571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9590E-6326-7D46-B4A5-D2AB87C00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138" y="1709738"/>
            <a:ext cx="11453446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AA64CB-41FA-B647-BC1C-1F1488316C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5138" y="4589463"/>
            <a:ext cx="1145344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D113D-1871-0F4F-A421-79015BDAB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CC1A-2D7E-4DD2-816E-EA44A6ECE338}" type="datetimeFigureOut">
              <a:rPr lang="en-US" smtClean="0"/>
              <a:t>6/2/22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8B8563-C6D1-DD4D-B968-4EC807A2B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51C69-FEF1-AE47-8327-8F97CF56E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8A30-9CDB-4879-8228-91F8399E5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67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5A09E-DB5D-A84B-B28A-CFC7786CB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137" y="955822"/>
            <a:ext cx="11453447" cy="679938"/>
          </a:xfrm>
        </p:spPr>
        <p:txBody>
          <a:bodyPr>
            <a:normAutofit/>
          </a:bodyPr>
          <a:lstStyle>
            <a:lvl1pPr>
              <a:defRPr sz="36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06CCD-0C74-BA43-97B4-7C52A1EBB0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5137" y="1982337"/>
            <a:ext cx="5627077" cy="38796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E446FA-D59F-524B-93D0-EC0986B7FE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82337"/>
            <a:ext cx="5656384" cy="38796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5DCE85-56C1-834E-AF8A-9CDAF70F6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CC1A-2D7E-4DD2-816E-EA44A6ECE338}" type="datetimeFigureOut">
              <a:rPr lang="en-US" smtClean="0"/>
              <a:t>6/2/22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08BC5A-D466-BC42-BDA9-506CE2C72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55D1A6-6DA7-F247-BA67-B160FC0D6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8A30-9CDB-4879-8228-91F8399E5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91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3F1DF-9195-094D-945E-3EE52AD57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138" y="1179451"/>
            <a:ext cx="11453446" cy="612165"/>
          </a:xfrm>
        </p:spPr>
        <p:txBody>
          <a:bodyPr>
            <a:normAutofit/>
          </a:bodyPr>
          <a:lstStyle>
            <a:lvl1pPr>
              <a:defRPr sz="36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3F4650-5CBD-304D-A3F6-2D659EC28E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5138" y="1863969"/>
            <a:ext cx="5622437" cy="64110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3F8A39-1EC8-F64E-B3E9-20F9DD85E9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5138" y="2678356"/>
            <a:ext cx="5622437" cy="35113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DDFA47-AACD-8844-AB93-2494C7FBB8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73494"/>
            <a:ext cx="5656384" cy="64110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86B7B2-FD97-074B-8156-12BF7BCA2F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78356"/>
            <a:ext cx="5656384" cy="35113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211505-B984-3945-A9DB-644CA4A3E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CC1A-2D7E-4DD2-816E-EA44A6ECE338}" type="datetimeFigureOut">
              <a:rPr lang="en-US" smtClean="0"/>
              <a:t>6/2/22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1C6230-9CAF-1340-96F2-F289761D2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7D3593-4FAD-8A45-B157-9D1B1D222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8A30-9CDB-4879-8228-91F8399E5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668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77853-2940-114B-87E7-8F51ABD63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137" y="1187817"/>
            <a:ext cx="11453447" cy="1148984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C86463-C632-2C48-8104-992F9C601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CC1A-2D7E-4DD2-816E-EA44A6ECE338}" type="datetimeFigureOut">
              <a:rPr lang="en-US" smtClean="0"/>
              <a:t>6/2/22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A20B37-1181-D44D-A22A-B69125A9A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B2D463-F87E-8746-8819-3675F8F8F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8A30-9CDB-4879-8228-91F8399E5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905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52A14F-E09A-4B48-B56B-30C57765F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CC1A-2D7E-4DD2-816E-EA44A6ECE338}" type="datetimeFigureOut">
              <a:rPr lang="en-US" smtClean="0"/>
              <a:t>6/2/22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70CF81-9DC3-7B49-95DF-F8E189A39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4BD74C-48C3-FA4C-8FC0-D521D8F28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8A30-9CDB-4879-8228-91F8399E5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44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1D8CE-20B8-A746-BC7A-7B478B37B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138" y="1184030"/>
            <a:ext cx="4396887" cy="1043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2758F-7855-6B4E-8C9D-F7C1B431D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184031"/>
            <a:ext cx="6172200" cy="46770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FF2306-F7CB-F94D-9648-D7A091AC0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75138" y="2332892"/>
            <a:ext cx="4396887" cy="353609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802907-FFCA-AD4D-8BF3-BF31ED16F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CC1A-2D7E-4DD2-816E-EA44A6ECE338}" type="datetimeFigureOut">
              <a:rPr lang="en-US" smtClean="0"/>
              <a:t>6/2/22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FF8696-66D4-104E-82A7-1D9D0D699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D88A2D-E5DB-EA43-8368-175EFA59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8A30-9CDB-4879-8228-91F8399E5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430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786EA-DEBA-F445-AB91-DC438746A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138" y="1172308"/>
            <a:ext cx="5287108" cy="1212484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2F5E09-F472-084F-8F0E-6A3F5DA0B8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19800" y="0"/>
            <a:ext cx="6172200" cy="68579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F25697-F6CF-7844-ADF7-4EC0EDAA0E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75138" y="2384792"/>
            <a:ext cx="5287108" cy="3484195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1C47FC-DAF1-F442-96A1-9796C4940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CC1A-2D7E-4DD2-816E-EA44A6ECE338}" type="datetimeFigureOut">
              <a:rPr lang="en-US" smtClean="0"/>
              <a:t>6/2/22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609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2B7C9D-D073-B740-A6A9-6C39AE4E9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137" y="1082309"/>
            <a:ext cx="11453447" cy="10372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20705E-0B58-C743-9E41-162009BD8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5138" y="2377440"/>
            <a:ext cx="11453446" cy="3859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5EBD5-95BE-E24F-B146-B3A27B927D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75138" y="6368071"/>
            <a:ext cx="2649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C93CC1A-2D7E-4DD2-816E-EA44A6ECE338}" type="datetimeFigureOut">
              <a:rPr lang="en-US" smtClean="0"/>
              <a:t>6/2/22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EAD75-18A1-374C-8956-63E437519B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17631" y="6368071"/>
            <a:ext cx="56270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230EF-E6CA-E04F-82E7-12D3C9AFD0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67446" y="6368071"/>
            <a:ext cx="26611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/>
                </a:solidFill>
              </a:defRPr>
            </a:lvl1pPr>
          </a:lstStyle>
          <a:p>
            <a:fld id="{CF178A30-9CDB-4879-8228-91F8399E5C8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9D1A49-EFB2-7A47-900D-8CCB2381B873}"/>
              </a:ext>
            </a:extLst>
          </p:cNvPr>
          <p:cNvSpPr/>
          <p:nvPr/>
        </p:nvSpPr>
        <p:spPr>
          <a:xfrm>
            <a:off x="0" y="6752492"/>
            <a:ext cx="12192000" cy="105508"/>
          </a:xfrm>
          <a:prstGeom prst="rect">
            <a:avLst/>
          </a:prstGeom>
          <a:solidFill>
            <a:srgbClr val="284E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DB95BAA-8CE3-CC4F-B081-AF3FA8326BB9}"/>
              </a:ext>
            </a:extLst>
          </p:cNvPr>
          <p:cNvSpPr/>
          <p:nvPr/>
        </p:nvSpPr>
        <p:spPr>
          <a:xfrm>
            <a:off x="0" y="0"/>
            <a:ext cx="12192000" cy="1055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55C720-00CA-264D-9E20-41237D0AE914}"/>
              </a:ext>
            </a:extLst>
          </p:cNvPr>
          <p:cNvSpPr/>
          <p:nvPr/>
        </p:nvSpPr>
        <p:spPr>
          <a:xfrm>
            <a:off x="0" y="84198"/>
            <a:ext cx="12192000" cy="45719"/>
          </a:xfrm>
          <a:prstGeom prst="rect">
            <a:avLst/>
          </a:prstGeom>
          <a:solidFill>
            <a:srgbClr val="284E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96DAB4B-7FA7-C047-B648-81749EE67A5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75137" y="220082"/>
            <a:ext cx="1233537" cy="520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108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>
          <a:solidFill>
            <a:srgbClr val="284E8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Tx/>
        <a:buSzPct val="100000"/>
        <a:buFont typeface="Arial" panose="020B0604020202020204" pitchFamily="34" charset="0"/>
        <a:buChar char="•"/>
        <a:defRPr sz="3200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Tx/>
        <a:buSzPct val="100000"/>
        <a:buFont typeface="Arial" panose="020B0604020202020204" pitchFamily="34" charset="0"/>
        <a:buChar char="•"/>
        <a:defRPr sz="2600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Tx/>
        <a:buSzPct val="100000"/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Tx/>
        <a:buSzPct val="100000"/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Tx/>
        <a:buSzPct val="100000"/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2B7C9D-D073-B740-A6A9-6C39AE4E9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137" y="1187816"/>
            <a:ext cx="1145344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20705E-0B58-C743-9E41-162009BD8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5138" y="2590800"/>
            <a:ext cx="11453446" cy="3645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5EBD5-95BE-E24F-B146-B3A27B927D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75138" y="6368071"/>
            <a:ext cx="2649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CB4E402-B735-1C48-B495-0821A43076CF}" type="datetime1">
              <a:rPr lang="en-US" smtClean="0"/>
              <a:t>6/2/22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EAD75-18A1-374C-8956-63E437519B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17631" y="6368071"/>
            <a:ext cx="56270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230EF-E6CA-E04F-82E7-12D3C9AFD0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67446" y="6368071"/>
            <a:ext cx="26611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/>
                </a:solidFill>
              </a:defRPr>
            </a:lvl1pPr>
          </a:lstStyle>
          <a:p>
            <a:fld id="{2736033C-E73B-A642-9689-43B8A9731B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9D1A49-EFB2-7A47-900D-8CCB2381B873}"/>
              </a:ext>
            </a:extLst>
          </p:cNvPr>
          <p:cNvSpPr/>
          <p:nvPr/>
        </p:nvSpPr>
        <p:spPr>
          <a:xfrm>
            <a:off x="0" y="6752492"/>
            <a:ext cx="12192000" cy="105508"/>
          </a:xfrm>
          <a:prstGeom prst="rect">
            <a:avLst/>
          </a:prstGeom>
          <a:solidFill>
            <a:srgbClr val="284E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DB95BAA-8CE3-CC4F-B081-AF3FA8326BB9}"/>
              </a:ext>
            </a:extLst>
          </p:cNvPr>
          <p:cNvSpPr/>
          <p:nvPr/>
        </p:nvSpPr>
        <p:spPr>
          <a:xfrm>
            <a:off x="0" y="0"/>
            <a:ext cx="12192000" cy="1055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55C720-00CA-264D-9E20-41237D0AE914}"/>
              </a:ext>
            </a:extLst>
          </p:cNvPr>
          <p:cNvSpPr/>
          <p:nvPr/>
        </p:nvSpPr>
        <p:spPr>
          <a:xfrm>
            <a:off x="0" y="84198"/>
            <a:ext cx="12192000" cy="45719"/>
          </a:xfrm>
          <a:prstGeom prst="rect">
            <a:avLst/>
          </a:prstGeom>
          <a:solidFill>
            <a:srgbClr val="284E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96DAB4B-7FA7-C047-B648-81749EE67A5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75137" y="220082"/>
            <a:ext cx="1233537" cy="520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682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84E8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SzPct val="100000"/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SzPct val="100000"/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SzPct val="100000"/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SzPct val="100000"/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SzPct val="100000"/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5FE61-2E9D-BA59-7F7A-24C6A39D9F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Strategic Use of Summer Session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5AB333-1EB4-4669-47E6-834FA0F277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Presentation </a:t>
            </a:r>
            <a:r>
              <a:rPr lang="en-US"/>
              <a:t>to Chairs</a:t>
            </a:r>
            <a:endParaRPr lang="en-US" dirty="0"/>
          </a:p>
          <a:p>
            <a:r>
              <a:rPr lang="en-US" dirty="0"/>
              <a:t>6/2/2022</a:t>
            </a:r>
          </a:p>
        </p:txBody>
      </p:sp>
    </p:spTree>
    <p:extLst>
      <p:ext uri="{BB962C8B-B14F-4D97-AF65-F5344CB8AC3E}">
        <p14:creationId xmlns:p14="http://schemas.microsoft.com/office/powerpoint/2010/main" val="2475774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7134-C98A-4843-E12B-818EFCA21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 Questions: </a:t>
            </a:r>
            <a:r>
              <a:rPr lang="en-US"/>
              <a:t>TA Funding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0D795-CBF8-D621-8269-AF1C2917C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Current model is based on:</a:t>
            </a:r>
          </a:p>
          <a:p>
            <a:pPr lvl="1"/>
            <a:r>
              <a:rPr lang="en-US" dirty="0"/>
              <a:t>Workload for given course</a:t>
            </a:r>
          </a:p>
          <a:p>
            <a:pPr lvl="1"/>
            <a:r>
              <a:rPr lang="en-US" dirty="0"/>
              <a:t>Workload assumes hours are adjusted for summer time-frame</a:t>
            </a:r>
          </a:p>
          <a:p>
            <a:pPr lvl="1"/>
            <a:r>
              <a:rPr lang="en-US" dirty="0"/>
              <a:t>Workload model can cause confusion for students thinking in terms of “courses” as the unit of pay not “hours per week”</a:t>
            </a:r>
          </a:p>
          <a:p>
            <a:pPr lvl="1"/>
            <a:r>
              <a:rPr lang="en-US" dirty="0"/>
              <a:t>TA workload generalized based on # of students</a:t>
            </a:r>
          </a:p>
          <a:p>
            <a:r>
              <a:rPr lang="en-US" dirty="0">
                <a:solidFill>
                  <a:srgbClr val="C00000"/>
                </a:solidFill>
              </a:rPr>
              <a:t>Alternative models:</a:t>
            </a:r>
          </a:p>
          <a:p>
            <a:pPr lvl="1"/>
            <a:r>
              <a:rPr lang="en-US" dirty="0"/>
              <a:t>“Distribution to units” based on average student FTE for the unit and units decide TAs</a:t>
            </a:r>
          </a:p>
          <a:p>
            <a:pPr lvl="1"/>
            <a:r>
              <a:rPr lang="en-US" dirty="0"/>
              <a:t>Other options?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87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72A4E-798C-5FAF-51F4-021FB1AB1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E3B72-DD97-92A4-CA25-DB8965267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Support student success</a:t>
            </a:r>
          </a:p>
          <a:p>
            <a:pPr lvl="1"/>
            <a:r>
              <a:rPr lang="en-US" dirty="0"/>
              <a:t>Key courses to provide pathways for change of major</a:t>
            </a:r>
          </a:p>
          <a:p>
            <a:pPr lvl="1"/>
            <a:r>
              <a:rPr lang="en-US" dirty="0"/>
              <a:t>Key courses for timely graduation</a:t>
            </a:r>
          </a:p>
          <a:p>
            <a:pPr lvl="1"/>
            <a:r>
              <a:rPr lang="en-US" dirty="0"/>
              <a:t>Increased scholarships for summer session</a:t>
            </a:r>
          </a:p>
          <a:p>
            <a:pPr lvl="1"/>
            <a:r>
              <a:rPr lang="en-US" dirty="0"/>
              <a:t>Increased use of online courses</a:t>
            </a:r>
          </a:p>
          <a:p>
            <a:r>
              <a:rPr lang="en-US" dirty="0">
                <a:solidFill>
                  <a:srgbClr val="C00000"/>
                </a:solidFill>
              </a:rPr>
              <a:t>Increase revenues where possible</a:t>
            </a:r>
          </a:p>
          <a:p>
            <a:pPr lvl="1"/>
            <a:r>
              <a:rPr lang="en-US" dirty="0"/>
              <a:t>Increased use of online courses</a:t>
            </a:r>
          </a:p>
          <a:p>
            <a:pPr lvl="1"/>
            <a:r>
              <a:rPr lang="en-US" dirty="0"/>
              <a:t>Open to suggestions!</a:t>
            </a:r>
          </a:p>
        </p:txBody>
      </p:sp>
    </p:spTree>
    <p:extLst>
      <p:ext uri="{BB962C8B-B14F-4D97-AF65-F5344CB8AC3E}">
        <p14:creationId xmlns:p14="http://schemas.microsoft.com/office/powerpoint/2010/main" val="83841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Plan earlier and integrated into F/W/S planning</a:t>
            </a:r>
          </a:p>
          <a:p>
            <a:endParaRPr lang="en-US" dirty="0"/>
          </a:p>
          <a:p>
            <a:r>
              <a:rPr lang="en-US" dirty="0">
                <a:solidFill>
                  <a:srgbClr val="7030A0"/>
                </a:solidFill>
              </a:rPr>
              <a:t>Targeted scholarships for students and increased use of online courses</a:t>
            </a:r>
          </a:p>
          <a:p>
            <a:endParaRPr lang="en-US" dirty="0"/>
          </a:p>
          <a:p>
            <a:r>
              <a:rPr lang="en-US" dirty="0"/>
              <a:t>Strategic use of graduate students for instruction and/or grad support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910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the rules come from?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138" y="2371796"/>
            <a:ext cx="11453446" cy="3193626"/>
          </a:xfrm>
        </p:spPr>
        <p:txBody>
          <a:bodyPr/>
          <a:lstStyle/>
          <a:p>
            <a:r>
              <a:rPr lang="en-US" dirty="0"/>
              <a:t>Academic Senate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TA and Unit 18 lecturer unions</a:t>
            </a:r>
          </a:p>
          <a:p>
            <a:endParaRPr lang="en-US" dirty="0"/>
          </a:p>
          <a:p>
            <a:r>
              <a:rPr lang="en-US" dirty="0"/>
              <a:t>Regents/UCOP</a:t>
            </a:r>
          </a:p>
        </p:txBody>
      </p:sp>
    </p:spTree>
    <p:extLst>
      <p:ext uri="{BB962C8B-B14F-4D97-AF65-F5344CB8AC3E}">
        <p14:creationId xmlns:p14="http://schemas.microsoft.com/office/powerpoint/2010/main" val="2687591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A54EC-78E6-7B62-653B-4500E3245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ECC7B-C512-CCBB-2909-E59E862EB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Plan course offerings a year in advance</a:t>
            </a:r>
          </a:p>
          <a:p>
            <a:endParaRPr lang="en-US" dirty="0"/>
          </a:p>
          <a:p>
            <a:r>
              <a:rPr lang="en-US" dirty="0"/>
              <a:t>Provide units with better EMA tools to strategically plan summer</a:t>
            </a:r>
          </a:p>
          <a:p>
            <a:endParaRPr lang="en-US" dirty="0"/>
          </a:p>
          <a:p>
            <a:r>
              <a:rPr lang="en-US" dirty="0"/>
              <a:t>Provide more updates to units throughout the year</a:t>
            </a:r>
          </a:p>
        </p:txBody>
      </p:sp>
    </p:spTree>
    <p:extLst>
      <p:ext uri="{BB962C8B-B14F-4D97-AF65-F5344CB8AC3E}">
        <p14:creationId xmlns:p14="http://schemas.microsoft.com/office/powerpoint/2010/main" val="751152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1E9AC-B55D-ADE0-1D23-2D7250147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 Reminders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312BE-2C13-B361-0A63-6868BE845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Summer does not “make money” on summer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Summer revenue covers</a:t>
            </a:r>
          </a:p>
          <a:p>
            <a:pPr lvl="1"/>
            <a:r>
              <a:rPr lang="en-US" dirty="0"/>
              <a:t>Costs of summer staff to run summer</a:t>
            </a:r>
          </a:p>
          <a:p>
            <a:pPr lvl="1"/>
            <a:r>
              <a:rPr lang="en-US" dirty="0"/>
              <a:t>Instructional costs</a:t>
            </a:r>
          </a:p>
          <a:p>
            <a:pPr lvl="1"/>
            <a:r>
              <a:rPr lang="en-US" dirty="0"/>
              <a:t>Payout to Schools – based on enrollment</a:t>
            </a:r>
          </a:p>
          <a:p>
            <a:pPr lvl="1"/>
            <a:r>
              <a:rPr lang="en-US" dirty="0"/>
              <a:t>Remaining profits to Provost for use in budgeting process</a:t>
            </a:r>
          </a:p>
        </p:txBody>
      </p:sp>
    </p:spTree>
    <p:extLst>
      <p:ext uri="{BB962C8B-B14F-4D97-AF65-F5344CB8AC3E}">
        <p14:creationId xmlns:p14="http://schemas.microsoft.com/office/powerpoint/2010/main" val="669664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5C19B-E8FC-3D7A-A7A0-53B1CB84D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553" y="745324"/>
            <a:ext cx="11453447" cy="981199"/>
          </a:xfrm>
        </p:spPr>
        <p:txBody>
          <a:bodyPr/>
          <a:lstStyle/>
          <a:p>
            <a:r>
              <a:rPr lang="en-US" dirty="0"/>
              <a:t>Proposed Changes to Planning schedule</a:t>
            </a:r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id="{1C02EDB6-41DA-FE11-91FD-B180C9714D90}"/>
              </a:ext>
            </a:extLst>
          </p:cNvPr>
          <p:cNvSpPr/>
          <p:nvPr/>
        </p:nvSpPr>
        <p:spPr>
          <a:xfrm>
            <a:off x="1343025" y="2266949"/>
            <a:ext cx="2714625" cy="981199"/>
          </a:xfrm>
          <a:prstGeom prst="homePlat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Fall 2022: turn in courses for summer 2023</a:t>
            </a:r>
          </a:p>
        </p:txBody>
      </p:sp>
      <p:sp>
        <p:nvSpPr>
          <p:cNvPr id="5" name="Arrow: Pentagon 4">
            <a:extLst>
              <a:ext uri="{FF2B5EF4-FFF2-40B4-BE49-F238E27FC236}">
                <a16:creationId xmlns:a16="http://schemas.microsoft.com/office/drawing/2014/main" id="{B799A71B-BB6B-EC8B-47F9-0CB7C67E7C23}"/>
              </a:ext>
            </a:extLst>
          </p:cNvPr>
          <p:cNvSpPr/>
          <p:nvPr/>
        </p:nvSpPr>
        <p:spPr>
          <a:xfrm>
            <a:off x="4476750" y="2305172"/>
            <a:ext cx="3028950" cy="981199"/>
          </a:xfrm>
          <a:prstGeom prst="homePlat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Winter 2023: Release schedule start enrollment for Summer 2023</a:t>
            </a:r>
          </a:p>
        </p:txBody>
      </p:sp>
      <p:sp>
        <p:nvSpPr>
          <p:cNvPr id="6" name="Arrow: Pentagon 5">
            <a:extLst>
              <a:ext uri="{FF2B5EF4-FFF2-40B4-BE49-F238E27FC236}">
                <a16:creationId xmlns:a16="http://schemas.microsoft.com/office/drawing/2014/main" id="{CBA0DDED-0A31-5293-5CF8-A2A9542174E6}"/>
              </a:ext>
            </a:extLst>
          </p:cNvPr>
          <p:cNvSpPr/>
          <p:nvPr/>
        </p:nvSpPr>
        <p:spPr>
          <a:xfrm>
            <a:off x="8001000" y="2305171"/>
            <a:ext cx="3028950" cy="981199"/>
          </a:xfrm>
          <a:prstGeom prst="homePlat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Spring 2023: bulk of enrollment for Summer 2023</a:t>
            </a:r>
          </a:p>
        </p:txBody>
      </p:sp>
      <p:sp>
        <p:nvSpPr>
          <p:cNvPr id="7" name="Arrow: Pentagon 6">
            <a:extLst>
              <a:ext uri="{FF2B5EF4-FFF2-40B4-BE49-F238E27FC236}">
                <a16:creationId xmlns:a16="http://schemas.microsoft.com/office/drawing/2014/main" id="{4AB0A997-1178-DDE1-3196-FC264B707A67}"/>
              </a:ext>
            </a:extLst>
          </p:cNvPr>
          <p:cNvSpPr/>
          <p:nvPr/>
        </p:nvSpPr>
        <p:spPr>
          <a:xfrm>
            <a:off x="1676400" y="5386643"/>
            <a:ext cx="2714625" cy="981199"/>
          </a:xfrm>
          <a:prstGeom prst="homePlat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Fall 2022: Make any revisions to courses for summer 2023</a:t>
            </a:r>
          </a:p>
        </p:txBody>
      </p:sp>
      <p:sp>
        <p:nvSpPr>
          <p:cNvPr id="8" name="Arrow: Pentagon 7">
            <a:extLst>
              <a:ext uri="{FF2B5EF4-FFF2-40B4-BE49-F238E27FC236}">
                <a16:creationId xmlns:a16="http://schemas.microsoft.com/office/drawing/2014/main" id="{A2EF3F83-A041-7BB5-13C2-8983CE6B758B}"/>
              </a:ext>
            </a:extLst>
          </p:cNvPr>
          <p:cNvSpPr/>
          <p:nvPr/>
        </p:nvSpPr>
        <p:spPr>
          <a:xfrm>
            <a:off x="4810125" y="5424866"/>
            <a:ext cx="3028950" cy="981199"/>
          </a:xfrm>
          <a:prstGeom prst="homePlat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Winter 2023: Release schedule start enrollment for Summer 2023</a:t>
            </a:r>
          </a:p>
        </p:txBody>
      </p:sp>
      <p:sp>
        <p:nvSpPr>
          <p:cNvPr id="9" name="Arrow: Pentagon 8">
            <a:extLst>
              <a:ext uri="{FF2B5EF4-FFF2-40B4-BE49-F238E27FC236}">
                <a16:creationId xmlns:a16="http://schemas.microsoft.com/office/drawing/2014/main" id="{EC954FEE-F74D-CA6B-C077-925FD3B1CDCA}"/>
              </a:ext>
            </a:extLst>
          </p:cNvPr>
          <p:cNvSpPr/>
          <p:nvPr/>
        </p:nvSpPr>
        <p:spPr>
          <a:xfrm>
            <a:off x="8334375" y="5424865"/>
            <a:ext cx="3028950" cy="981199"/>
          </a:xfrm>
          <a:prstGeom prst="homePlat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Spring 2023: bulk of enrollment for Summer 2023</a:t>
            </a:r>
          </a:p>
        </p:txBody>
      </p:sp>
      <p:sp>
        <p:nvSpPr>
          <p:cNvPr id="10" name="Arrow: Pentagon 9">
            <a:extLst>
              <a:ext uri="{FF2B5EF4-FFF2-40B4-BE49-F238E27FC236}">
                <a16:creationId xmlns:a16="http://schemas.microsoft.com/office/drawing/2014/main" id="{F52C6663-836F-8011-C037-55F2447A535F}"/>
              </a:ext>
            </a:extLst>
          </p:cNvPr>
          <p:cNvSpPr/>
          <p:nvPr/>
        </p:nvSpPr>
        <p:spPr>
          <a:xfrm>
            <a:off x="590550" y="4215191"/>
            <a:ext cx="4933950" cy="981199"/>
          </a:xfrm>
          <a:prstGeom prst="homePlat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Winter/Spring 2022: Initial proposal of courses for Summer 2023 based on data and AY 2022/2023 planned schedules</a:t>
            </a:r>
          </a:p>
        </p:txBody>
      </p:sp>
      <p:sp>
        <p:nvSpPr>
          <p:cNvPr id="11" name="Arrow: Pentagon 10">
            <a:extLst>
              <a:ext uri="{FF2B5EF4-FFF2-40B4-BE49-F238E27FC236}">
                <a16:creationId xmlns:a16="http://schemas.microsoft.com/office/drawing/2014/main" id="{FA36BEE0-C3D3-813F-CE79-DF418285CE71}"/>
              </a:ext>
            </a:extLst>
          </p:cNvPr>
          <p:cNvSpPr/>
          <p:nvPr/>
        </p:nvSpPr>
        <p:spPr>
          <a:xfrm>
            <a:off x="5848350" y="4215191"/>
            <a:ext cx="4457702" cy="981199"/>
          </a:xfrm>
          <a:prstGeom prst="homePlat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Summer 2022: Use data from summer 2022 to inform revisions to summer 2023 schedule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BD26194-A66E-76A9-93F1-ADC352D75FCC}"/>
              </a:ext>
            </a:extLst>
          </p:cNvPr>
          <p:cNvSpPr txBox="1"/>
          <p:nvPr/>
        </p:nvSpPr>
        <p:spPr>
          <a:xfrm>
            <a:off x="0" y="1579151"/>
            <a:ext cx="41119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</a:rPr>
              <a:t>Current planning schedule: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64BF685-BEA7-CCF5-845E-2CDE5E17B0A9}"/>
              </a:ext>
            </a:extLst>
          </p:cNvPr>
          <p:cNvSpPr txBox="1"/>
          <p:nvPr/>
        </p:nvSpPr>
        <p:spPr>
          <a:xfrm>
            <a:off x="0" y="3501718"/>
            <a:ext cx="43835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</a:rPr>
              <a:t>Proposed planning schedule:</a:t>
            </a:r>
          </a:p>
        </p:txBody>
      </p:sp>
    </p:spTree>
    <p:extLst>
      <p:ext uri="{BB962C8B-B14F-4D97-AF65-F5344CB8AC3E}">
        <p14:creationId xmlns:p14="http://schemas.microsoft.com/office/powerpoint/2010/main" val="1053338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1E241-D674-6C18-61B0-3BD430E2A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Categories of Courses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0D82F-DE6C-0E63-1C55-070000185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High Demand</a:t>
            </a:r>
          </a:p>
          <a:p>
            <a:pPr>
              <a:lnSpc>
                <a:spcPct val="150000"/>
              </a:lnSpc>
            </a:pPr>
            <a:r>
              <a:rPr lang="en-US" dirty="0"/>
              <a:t>Specialized for graduation</a:t>
            </a:r>
          </a:p>
          <a:p>
            <a:pPr>
              <a:lnSpc>
                <a:spcPct val="150000"/>
              </a:lnSpc>
            </a:pPr>
            <a:r>
              <a:rPr lang="en-US" dirty="0"/>
              <a:t>Needed for change of major</a:t>
            </a:r>
          </a:p>
          <a:p>
            <a:pPr>
              <a:lnSpc>
                <a:spcPct val="150000"/>
              </a:lnSpc>
            </a:pPr>
            <a:r>
              <a:rPr lang="en-US" dirty="0"/>
              <a:t>Needed for degree progression</a:t>
            </a:r>
          </a:p>
          <a:p>
            <a:pPr>
              <a:lnSpc>
                <a:spcPct val="150000"/>
              </a:lnSpc>
            </a:pPr>
            <a:r>
              <a:rPr lang="en-US" dirty="0"/>
              <a:t>Small, but critical courses, at risk for “loss”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072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A5FD1-BE96-715C-818B-61CA0F653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137" y="942536"/>
            <a:ext cx="11453447" cy="800540"/>
          </a:xfrm>
        </p:spPr>
        <p:txBody>
          <a:bodyPr>
            <a:normAutofit/>
          </a:bodyPr>
          <a:lstStyle/>
          <a:p>
            <a:r>
              <a:rPr lang="en-US" dirty="0"/>
              <a:t>Impact of Online: </a:t>
            </a:r>
            <a:r>
              <a:rPr lang="en-US" sz="3600" b="1" dirty="0">
                <a:solidFill>
                  <a:srgbClr val="4472C4"/>
                </a:solidFill>
                <a:effectLst/>
                <a:ea typeface="Calibri" panose="020F0502020204030204" pitchFamily="34" charset="0"/>
              </a:rPr>
              <a:t>2022 Compared to 2019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6F873-B15D-32BB-53E0-FFD201C1CD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7030A0"/>
                </a:solidFill>
                <a:effectLst/>
                <a:ea typeface="Times New Roman" panose="02020603050405020304" pitchFamily="18" charset="0"/>
              </a:rPr>
              <a:t>In terms of sections</a:t>
            </a:r>
            <a:endParaRPr lang="en-US" sz="2400" dirty="0">
              <a:solidFill>
                <a:srgbClr val="7030A0"/>
              </a:solidFill>
              <a:effectLst/>
              <a:ea typeface="Calibri" panose="020F0502020204030204" pitchFamily="34" charset="0"/>
            </a:endParaRPr>
          </a:p>
          <a:p>
            <a:pPr marL="742950" marR="0" lvl="1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ea typeface="Times New Roman" panose="02020603050405020304" pitchFamily="18" charset="0"/>
              </a:rPr>
              <a:t>27% online in 2019</a:t>
            </a:r>
            <a:endParaRPr lang="en-US" sz="2000" dirty="0">
              <a:effectLst/>
              <a:ea typeface="Calibri" panose="020F0502020204030204" pitchFamily="34" charset="0"/>
            </a:endParaRPr>
          </a:p>
          <a:p>
            <a:pPr marL="742950" marR="0" lvl="1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ea typeface="Times New Roman" panose="02020603050405020304" pitchFamily="18" charset="0"/>
              </a:rPr>
              <a:t>41% online in 2022</a:t>
            </a:r>
            <a:endParaRPr lang="en-US" sz="2000" dirty="0">
              <a:effectLst/>
              <a:ea typeface="Calibri" panose="020F0502020204030204" pitchFamily="34" charset="0"/>
            </a:endParaRPr>
          </a:p>
          <a:p>
            <a:pPr marL="1143000" marR="0" lvl="2" indent="-2286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effectLst/>
                <a:ea typeface="Times New Roman" panose="02020603050405020304" pitchFamily="18" charset="0"/>
              </a:rPr>
              <a:t>49% increase in online offerings (sections)</a:t>
            </a:r>
            <a:endParaRPr lang="en-US" dirty="0">
              <a:effectLst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7030A0"/>
                </a:solidFill>
                <a:effectLst/>
                <a:ea typeface="Times New Roman" panose="02020603050405020304" pitchFamily="18" charset="0"/>
              </a:rPr>
              <a:t>In terms of courses</a:t>
            </a:r>
            <a:endParaRPr lang="en-US" sz="2400" dirty="0">
              <a:solidFill>
                <a:srgbClr val="7030A0"/>
              </a:solidFill>
              <a:effectLst/>
              <a:ea typeface="Calibri" panose="020F0502020204030204" pitchFamily="34" charset="0"/>
            </a:endParaRPr>
          </a:p>
          <a:p>
            <a:pPr marL="742950" marR="0" lvl="1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ea typeface="Times New Roman" panose="02020603050405020304" pitchFamily="18" charset="0"/>
              </a:rPr>
              <a:t>22% online in 2019</a:t>
            </a:r>
            <a:endParaRPr lang="en-US" sz="2000" dirty="0">
              <a:effectLst/>
              <a:ea typeface="Calibri" panose="020F0502020204030204" pitchFamily="34" charset="0"/>
            </a:endParaRPr>
          </a:p>
          <a:p>
            <a:pPr marL="742950" marR="0" lvl="1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ea typeface="Times New Roman" panose="02020603050405020304" pitchFamily="18" charset="0"/>
              </a:rPr>
              <a:t>38% online in 2022</a:t>
            </a:r>
            <a:endParaRPr lang="en-US" sz="2000" dirty="0">
              <a:effectLst/>
              <a:ea typeface="Calibri" panose="020F0502020204030204" pitchFamily="34" charset="0"/>
            </a:endParaRPr>
          </a:p>
          <a:p>
            <a:pPr marL="1143000" marR="0" lvl="2" indent="-2286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effectLst/>
                <a:ea typeface="Times New Roman" panose="02020603050405020304" pitchFamily="18" charset="0"/>
              </a:rPr>
              <a:t>41% increase in online offerings (courses)</a:t>
            </a:r>
            <a:endParaRPr lang="en-US" dirty="0">
              <a:effectLst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7030A0"/>
                </a:solidFill>
                <a:effectLst/>
                <a:ea typeface="Times New Roman" panose="02020603050405020304" pitchFamily="18" charset="0"/>
              </a:rPr>
              <a:t>In terms of Enrollments</a:t>
            </a:r>
            <a:endParaRPr lang="en-US" sz="2400" dirty="0">
              <a:solidFill>
                <a:srgbClr val="7030A0"/>
              </a:solidFill>
              <a:effectLst/>
              <a:ea typeface="Calibri" panose="020F0502020204030204" pitchFamily="34" charset="0"/>
            </a:endParaRPr>
          </a:p>
          <a:p>
            <a:pPr marL="742950" marR="0" lvl="1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ea typeface="Times New Roman" panose="02020603050405020304" pitchFamily="18" charset="0"/>
              </a:rPr>
              <a:t>32% online in 2019</a:t>
            </a:r>
            <a:endParaRPr lang="en-US" sz="2000" dirty="0">
              <a:effectLst/>
              <a:ea typeface="Calibri" panose="020F0502020204030204" pitchFamily="34" charset="0"/>
            </a:endParaRPr>
          </a:p>
          <a:p>
            <a:pPr marL="742950" marR="0" lvl="1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ea typeface="Times New Roman" panose="02020603050405020304" pitchFamily="18" charset="0"/>
              </a:rPr>
              <a:t>51% online in 2022 (to date)</a:t>
            </a:r>
            <a:endParaRPr lang="en-US" sz="20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89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CI Theme1">
  <a:themeElements>
    <a:clrScheme name="Custom 19">
      <a:dk1>
        <a:srgbClr val="192646"/>
      </a:dk1>
      <a:lt1>
        <a:srgbClr val="FFFFFF"/>
      </a:lt1>
      <a:dk2>
        <a:srgbClr val="315FA3"/>
      </a:dk2>
      <a:lt2>
        <a:srgbClr val="B2AB9F"/>
      </a:lt2>
      <a:accent1>
        <a:srgbClr val="3D3F3E"/>
      </a:accent1>
      <a:accent2>
        <a:srgbClr val="578898"/>
      </a:accent2>
      <a:accent3>
        <a:srgbClr val="F9C41B"/>
      </a:accent3>
      <a:accent4>
        <a:srgbClr val="E2722B"/>
      </a:accent4>
      <a:accent5>
        <a:srgbClr val="192747"/>
      </a:accent5>
      <a:accent6>
        <a:srgbClr val="B2AA9C"/>
      </a:accent6>
      <a:hlink>
        <a:srgbClr val="005A9B"/>
      </a:hlink>
      <a:folHlink>
        <a:srgbClr val="0088A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CI Theme1" id="{A6231CF9-9862-403B-B61C-A42A85A94346}" vid="{4F914778-8E72-4B2A-B37D-9175CB10B51B}"/>
    </a:ext>
  </a:extLst>
</a:theme>
</file>

<file path=ppt/theme/theme2.xml><?xml version="1.0" encoding="utf-8"?>
<a:theme xmlns:a="http://schemas.openxmlformats.org/drawingml/2006/main" name="1_Custom Design">
  <a:themeElements>
    <a:clrScheme name="Custom 19">
      <a:dk1>
        <a:srgbClr val="192646"/>
      </a:dk1>
      <a:lt1>
        <a:srgbClr val="FFFFFF"/>
      </a:lt1>
      <a:dk2>
        <a:srgbClr val="315FA3"/>
      </a:dk2>
      <a:lt2>
        <a:srgbClr val="B2AB9F"/>
      </a:lt2>
      <a:accent1>
        <a:srgbClr val="3D3F3E"/>
      </a:accent1>
      <a:accent2>
        <a:srgbClr val="578898"/>
      </a:accent2>
      <a:accent3>
        <a:srgbClr val="F9C41B"/>
      </a:accent3>
      <a:accent4>
        <a:srgbClr val="E2722B"/>
      </a:accent4>
      <a:accent5>
        <a:srgbClr val="192747"/>
      </a:accent5>
      <a:accent6>
        <a:srgbClr val="B2AA9C"/>
      </a:accent6>
      <a:hlink>
        <a:srgbClr val="005A9B"/>
      </a:hlink>
      <a:folHlink>
        <a:srgbClr val="0088A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BB769B92-18A0-524A-A70A-81A1DF214A79}" vid="{A49538DA-6324-DE42-8213-776D5CDD40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UCI Theme1</Template>
  <TotalTime>69</TotalTime>
  <Words>458</Words>
  <Application>Microsoft Macintosh PowerPoint</Application>
  <PresentationFormat>Widescreen</PresentationFormat>
  <Paragraphs>77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Courier New</vt:lpstr>
      <vt:lpstr>Symbol</vt:lpstr>
      <vt:lpstr>Wingdings</vt:lpstr>
      <vt:lpstr>UCI Theme1</vt:lpstr>
      <vt:lpstr>1_Custom Design</vt:lpstr>
      <vt:lpstr>Strategic Use of Summer Session</vt:lpstr>
      <vt:lpstr>General Goals</vt:lpstr>
      <vt:lpstr>Key Messages</vt:lpstr>
      <vt:lpstr>Where do the rules come from?</vt:lpstr>
      <vt:lpstr>Proposed Actions</vt:lpstr>
      <vt:lpstr>Funding Reminders</vt:lpstr>
      <vt:lpstr>Proposed Changes to Planning schedule</vt:lpstr>
      <vt:lpstr>Categories of Courses to Consider</vt:lpstr>
      <vt:lpstr>Impact of Online: 2022 Compared to 2019</vt:lpstr>
      <vt:lpstr>Funding Questions: TA Funding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Use of Summer Session</dc:title>
  <dc:creator>Michael B. Dennin</dc:creator>
  <cp:lastModifiedBy>Nina Bandelj</cp:lastModifiedBy>
  <cp:revision>23</cp:revision>
  <dcterms:created xsi:type="dcterms:W3CDTF">2022-05-24T02:36:47Z</dcterms:created>
  <dcterms:modified xsi:type="dcterms:W3CDTF">2022-06-03T06:46:58Z</dcterms:modified>
</cp:coreProperties>
</file>