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431" r:id="rId3"/>
    <p:sldId id="260" r:id="rId4"/>
    <p:sldId id="266" r:id="rId5"/>
    <p:sldId id="43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87"/>
    <p:restoredTop sz="95859"/>
  </p:normalViewPr>
  <p:slideViewPr>
    <p:cSldViewPr snapToGrid="0" snapToObjects="1">
      <p:cViewPr varScale="1">
        <p:scale>
          <a:sx n="113" d="100"/>
          <a:sy n="113" d="100"/>
        </p:scale>
        <p:origin x="41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dkodowd/Library/Containers/com.apple.mail/Data/Library/Mail%20Downloads/DAD6E163-18A5-4DAA-9058-393845A6A10A/PPFP%20Chart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baseline="0" dirty="0"/>
              <a:t>PPFP Hires by School and Academic Year</a:t>
            </a:r>
            <a:endParaRPr lang="en-US" b="1" dirty="0"/>
          </a:p>
        </c:rich>
      </c:tx>
      <c:layout>
        <c:manualLayout>
          <c:xMode val="edge"/>
          <c:yMode val="edge"/>
          <c:x val="0.17148673082531349"/>
          <c:y val="1.6470588235294119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'School and Year (2)'!$A$4</c:f>
              <c:strCache>
                <c:ptCount val="1"/>
                <c:pt idx="0">
                  <c:v>Soc Sci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'School and Year (2)'!$B$14:$D$14</c:f>
              <c:strCache>
                <c:ptCount val="3"/>
                <c:pt idx="0">
                  <c:v>2019-20
 (N=11)</c:v>
                </c:pt>
                <c:pt idx="1">
                  <c:v>2020-21
 (N=13)</c:v>
                </c:pt>
                <c:pt idx="2">
                  <c:v>2021-22
 (N=12)</c:v>
                </c:pt>
              </c:strCache>
            </c:strRef>
          </c:cat>
          <c:val>
            <c:numRef>
              <c:f>'School and Year (2)'!$B$4:$D$4</c:f>
              <c:numCache>
                <c:formatCode>General</c:formatCode>
                <c:ptCount val="3"/>
                <c:pt idx="0">
                  <c:v>3</c:v>
                </c:pt>
                <c:pt idx="1">
                  <c:v>3</c:v>
                </c:pt>
                <c:pt idx="2">
                  <c:v>5</c:v>
                </c:pt>
              </c:numCache>
            </c:numRef>
          </c:val>
          <c:extLst>
            <c:ext xmlns:c16="http://schemas.microsoft.com/office/drawing/2014/chart" uri="{C3380CC4-5D6E-409C-BE32-E72D297353CC}">
              <c16:uniqueId val="{00000000-1B6C-944F-ACF9-B2FED92A487F}"/>
            </c:ext>
          </c:extLst>
        </c:ser>
        <c:ser>
          <c:idx val="1"/>
          <c:order val="1"/>
          <c:tx>
            <c:strRef>
              <c:f>'School and Year (2)'!$A$5</c:f>
              <c:strCache>
                <c:ptCount val="1"/>
                <c:pt idx="0">
                  <c:v>Soc Ecol</c:v>
                </c:pt>
              </c:strCache>
            </c:strRef>
          </c:tx>
          <c:spPr>
            <a:solidFill>
              <a:schemeClr val="accent2"/>
            </a:solidFill>
            <a:ln>
              <a:noFill/>
            </a:ln>
            <a:effectLst/>
          </c:spPr>
          <c:invertIfNegative val="0"/>
          <c:dLbls>
            <c:numFmt formatCode="#,###;\-#,###"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'School and Year (2)'!$B$14:$D$14</c:f>
              <c:strCache>
                <c:ptCount val="3"/>
                <c:pt idx="0">
                  <c:v>2019-20
 (N=11)</c:v>
                </c:pt>
                <c:pt idx="1">
                  <c:v>2020-21
 (N=13)</c:v>
                </c:pt>
                <c:pt idx="2">
                  <c:v>2021-22
 (N=12)</c:v>
                </c:pt>
              </c:strCache>
            </c:strRef>
          </c:cat>
          <c:val>
            <c:numRef>
              <c:f>'School and Year (2)'!$B$5:$D$5</c:f>
              <c:numCache>
                <c:formatCode>General</c:formatCode>
                <c:ptCount val="3"/>
                <c:pt idx="0">
                  <c:v>0</c:v>
                </c:pt>
                <c:pt idx="1">
                  <c:v>3</c:v>
                </c:pt>
                <c:pt idx="2">
                  <c:v>2</c:v>
                </c:pt>
              </c:numCache>
            </c:numRef>
          </c:val>
          <c:extLst>
            <c:ext xmlns:c16="http://schemas.microsoft.com/office/drawing/2014/chart" uri="{C3380CC4-5D6E-409C-BE32-E72D297353CC}">
              <c16:uniqueId val="{00000001-1B6C-944F-ACF9-B2FED92A487F}"/>
            </c:ext>
          </c:extLst>
        </c:ser>
        <c:ser>
          <c:idx val="2"/>
          <c:order val="2"/>
          <c:tx>
            <c:strRef>
              <c:f>'School and Year (2)'!$A$6</c:f>
              <c:strCache>
                <c:ptCount val="1"/>
                <c:pt idx="0">
                  <c:v>Art</c:v>
                </c:pt>
              </c:strCache>
            </c:strRef>
          </c:tx>
          <c:spPr>
            <a:solidFill>
              <a:schemeClr val="accent3"/>
            </a:solidFill>
            <a:ln>
              <a:noFill/>
            </a:ln>
            <a:effectLst/>
          </c:spPr>
          <c:invertIfNegative val="0"/>
          <c:dLbls>
            <c:numFmt formatCode="#,###;\-#,###"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'School and Year (2)'!$B$14:$D$14</c:f>
              <c:strCache>
                <c:ptCount val="3"/>
                <c:pt idx="0">
                  <c:v>2019-20
 (N=11)</c:v>
                </c:pt>
                <c:pt idx="1">
                  <c:v>2020-21
 (N=13)</c:v>
                </c:pt>
                <c:pt idx="2">
                  <c:v>2021-22
 (N=12)</c:v>
                </c:pt>
              </c:strCache>
            </c:strRef>
          </c:cat>
          <c:val>
            <c:numRef>
              <c:f>'School and Year (2)'!$B$6:$D$6</c:f>
              <c:numCache>
                <c:formatCode>General</c:formatCode>
                <c:ptCount val="3"/>
                <c:pt idx="0">
                  <c:v>0</c:v>
                </c:pt>
                <c:pt idx="1">
                  <c:v>1</c:v>
                </c:pt>
                <c:pt idx="2">
                  <c:v>0</c:v>
                </c:pt>
              </c:numCache>
            </c:numRef>
          </c:val>
          <c:extLst>
            <c:ext xmlns:c16="http://schemas.microsoft.com/office/drawing/2014/chart" uri="{C3380CC4-5D6E-409C-BE32-E72D297353CC}">
              <c16:uniqueId val="{00000002-1B6C-944F-ACF9-B2FED92A487F}"/>
            </c:ext>
          </c:extLst>
        </c:ser>
        <c:ser>
          <c:idx val="3"/>
          <c:order val="3"/>
          <c:tx>
            <c:strRef>
              <c:f>'School and Year (2)'!$A$7</c:f>
              <c:strCache>
                <c:ptCount val="1"/>
                <c:pt idx="0">
                  <c:v>Hum</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'School and Year (2)'!$B$14:$D$14</c:f>
              <c:strCache>
                <c:ptCount val="3"/>
                <c:pt idx="0">
                  <c:v>2019-20
 (N=11)</c:v>
                </c:pt>
                <c:pt idx="1">
                  <c:v>2020-21
 (N=13)</c:v>
                </c:pt>
                <c:pt idx="2">
                  <c:v>2021-22
 (N=12)</c:v>
                </c:pt>
              </c:strCache>
            </c:strRef>
          </c:cat>
          <c:val>
            <c:numRef>
              <c:f>'School and Year (2)'!$B$7:$D$7</c:f>
              <c:numCache>
                <c:formatCode>General</c:formatCode>
                <c:ptCount val="3"/>
                <c:pt idx="0">
                  <c:v>3</c:v>
                </c:pt>
                <c:pt idx="1">
                  <c:v>2</c:v>
                </c:pt>
                <c:pt idx="2">
                  <c:v>2</c:v>
                </c:pt>
              </c:numCache>
            </c:numRef>
          </c:val>
          <c:extLst>
            <c:ext xmlns:c16="http://schemas.microsoft.com/office/drawing/2014/chart" uri="{C3380CC4-5D6E-409C-BE32-E72D297353CC}">
              <c16:uniqueId val="{00000003-1B6C-944F-ACF9-B2FED92A487F}"/>
            </c:ext>
          </c:extLst>
        </c:ser>
        <c:ser>
          <c:idx val="4"/>
          <c:order val="4"/>
          <c:tx>
            <c:strRef>
              <c:f>'School and Year (2)'!$A$8</c:f>
              <c:strCache>
                <c:ptCount val="1"/>
                <c:pt idx="0">
                  <c:v>Phy Sci</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'School and Year (2)'!$B$14:$D$14</c:f>
              <c:strCache>
                <c:ptCount val="3"/>
                <c:pt idx="0">
                  <c:v>2019-20
 (N=11)</c:v>
                </c:pt>
                <c:pt idx="1">
                  <c:v>2020-21
 (N=13)</c:v>
                </c:pt>
                <c:pt idx="2">
                  <c:v>2021-22
 (N=12)</c:v>
                </c:pt>
              </c:strCache>
            </c:strRef>
          </c:cat>
          <c:val>
            <c:numRef>
              <c:f>'School and Year (2)'!$B$8:$D$8</c:f>
              <c:numCache>
                <c:formatCode>General</c:formatCode>
                <c:ptCount val="3"/>
                <c:pt idx="0">
                  <c:v>1</c:v>
                </c:pt>
                <c:pt idx="1">
                  <c:v>2</c:v>
                </c:pt>
                <c:pt idx="2">
                  <c:v>1</c:v>
                </c:pt>
              </c:numCache>
            </c:numRef>
          </c:val>
          <c:extLst>
            <c:ext xmlns:c16="http://schemas.microsoft.com/office/drawing/2014/chart" uri="{C3380CC4-5D6E-409C-BE32-E72D297353CC}">
              <c16:uniqueId val="{00000004-1B6C-944F-ACF9-B2FED92A487F}"/>
            </c:ext>
          </c:extLst>
        </c:ser>
        <c:ser>
          <c:idx val="5"/>
          <c:order val="5"/>
          <c:tx>
            <c:strRef>
              <c:f>'School and Year (2)'!$A$9</c:f>
              <c:strCache>
                <c:ptCount val="1"/>
                <c:pt idx="0">
                  <c:v>Bio Sci</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'School and Year (2)'!$B$14:$D$14</c:f>
              <c:strCache>
                <c:ptCount val="3"/>
                <c:pt idx="0">
                  <c:v>2019-20
 (N=11)</c:v>
                </c:pt>
                <c:pt idx="1">
                  <c:v>2020-21
 (N=13)</c:v>
                </c:pt>
                <c:pt idx="2">
                  <c:v>2021-22
 (N=12)</c:v>
                </c:pt>
              </c:strCache>
            </c:strRef>
          </c:cat>
          <c:val>
            <c:numRef>
              <c:f>'School and Year (2)'!$B$9:$D$9</c:f>
              <c:numCache>
                <c:formatCode>General</c:formatCode>
                <c:ptCount val="3"/>
                <c:pt idx="0">
                  <c:v>2</c:v>
                </c:pt>
                <c:pt idx="1">
                  <c:v>1</c:v>
                </c:pt>
                <c:pt idx="2">
                  <c:v>2</c:v>
                </c:pt>
              </c:numCache>
            </c:numRef>
          </c:val>
          <c:extLst>
            <c:ext xmlns:c16="http://schemas.microsoft.com/office/drawing/2014/chart" uri="{C3380CC4-5D6E-409C-BE32-E72D297353CC}">
              <c16:uniqueId val="{00000005-1B6C-944F-ACF9-B2FED92A487F}"/>
            </c:ext>
          </c:extLst>
        </c:ser>
        <c:ser>
          <c:idx val="6"/>
          <c:order val="6"/>
          <c:tx>
            <c:strRef>
              <c:f>'School and Year (2)'!$A$10</c:f>
              <c:strCache>
                <c:ptCount val="1"/>
                <c:pt idx="0">
                  <c:v>SOM</c:v>
                </c:pt>
              </c:strCache>
            </c:strRef>
          </c:tx>
          <c:spPr>
            <a:solidFill>
              <a:schemeClr val="accent1">
                <a:lumMod val="60000"/>
              </a:schemeClr>
            </a:solidFill>
            <a:ln>
              <a:noFill/>
            </a:ln>
            <a:effectLst/>
          </c:spPr>
          <c:invertIfNegative val="0"/>
          <c:dLbls>
            <c:numFmt formatCode="#,###;\-#,###"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'School and Year (2)'!$B$14:$D$14</c:f>
              <c:strCache>
                <c:ptCount val="3"/>
                <c:pt idx="0">
                  <c:v>2019-20
 (N=11)</c:v>
                </c:pt>
                <c:pt idx="1">
                  <c:v>2020-21
 (N=13)</c:v>
                </c:pt>
                <c:pt idx="2">
                  <c:v>2021-22
 (N=12)</c:v>
                </c:pt>
              </c:strCache>
            </c:strRef>
          </c:cat>
          <c:val>
            <c:numRef>
              <c:f>'School and Year (2)'!$B$10:$D$10</c:f>
              <c:numCache>
                <c:formatCode>General</c:formatCode>
                <c:ptCount val="3"/>
                <c:pt idx="0">
                  <c:v>0</c:v>
                </c:pt>
                <c:pt idx="1">
                  <c:v>1</c:v>
                </c:pt>
                <c:pt idx="2">
                  <c:v>0</c:v>
                </c:pt>
              </c:numCache>
            </c:numRef>
          </c:val>
          <c:extLst>
            <c:ext xmlns:c16="http://schemas.microsoft.com/office/drawing/2014/chart" uri="{C3380CC4-5D6E-409C-BE32-E72D297353CC}">
              <c16:uniqueId val="{00000006-1B6C-944F-ACF9-B2FED92A487F}"/>
            </c:ext>
          </c:extLst>
        </c:ser>
        <c:ser>
          <c:idx val="7"/>
          <c:order val="7"/>
          <c:tx>
            <c:strRef>
              <c:f>'School and Year (2)'!$A$11</c:f>
              <c:strCache>
                <c:ptCount val="1"/>
                <c:pt idx="0">
                  <c:v>Pub Health</c:v>
                </c:pt>
              </c:strCache>
            </c:strRef>
          </c:tx>
          <c:spPr>
            <a:solidFill>
              <a:schemeClr val="accent2">
                <a:lumMod val="60000"/>
              </a:schemeClr>
            </a:solidFill>
            <a:ln>
              <a:noFill/>
            </a:ln>
            <a:effectLst/>
          </c:spPr>
          <c:invertIfNegative val="0"/>
          <c:dLbls>
            <c:numFmt formatCode="#,###;\-#,###"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'School and Year (2)'!$B$14:$D$14</c:f>
              <c:strCache>
                <c:ptCount val="3"/>
                <c:pt idx="0">
                  <c:v>2019-20
 (N=11)</c:v>
                </c:pt>
                <c:pt idx="1">
                  <c:v>2020-21
 (N=13)</c:v>
                </c:pt>
                <c:pt idx="2">
                  <c:v>2021-22
 (N=12)</c:v>
                </c:pt>
              </c:strCache>
            </c:strRef>
          </c:cat>
          <c:val>
            <c:numRef>
              <c:f>'School and Year (2)'!$B$11:$D$11</c:f>
              <c:numCache>
                <c:formatCode>General</c:formatCode>
                <c:ptCount val="3"/>
                <c:pt idx="0">
                  <c:v>1</c:v>
                </c:pt>
                <c:pt idx="1">
                  <c:v>0</c:v>
                </c:pt>
                <c:pt idx="2">
                  <c:v>0</c:v>
                </c:pt>
              </c:numCache>
            </c:numRef>
          </c:val>
          <c:extLst>
            <c:ext xmlns:c16="http://schemas.microsoft.com/office/drawing/2014/chart" uri="{C3380CC4-5D6E-409C-BE32-E72D297353CC}">
              <c16:uniqueId val="{00000007-1B6C-944F-ACF9-B2FED92A487F}"/>
            </c:ext>
          </c:extLst>
        </c:ser>
        <c:ser>
          <c:idx val="8"/>
          <c:order val="8"/>
          <c:tx>
            <c:strRef>
              <c:f>'School and Year (2)'!$A$12</c:f>
              <c:strCache>
                <c:ptCount val="1"/>
                <c:pt idx="0">
                  <c:v>Eng</c:v>
                </c:pt>
              </c:strCache>
            </c:strRef>
          </c:tx>
          <c:spPr>
            <a:solidFill>
              <a:schemeClr val="accent3">
                <a:lumMod val="60000"/>
              </a:schemeClr>
            </a:solidFill>
            <a:ln>
              <a:noFill/>
            </a:ln>
            <a:effectLst/>
          </c:spPr>
          <c:invertIfNegative val="0"/>
          <c:dLbls>
            <c:numFmt formatCode="#,###;\-#,###"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'School and Year (2)'!$B$14:$D$14</c:f>
              <c:strCache>
                <c:ptCount val="3"/>
                <c:pt idx="0">
                  <c:v>2019-20
 (N=11)</c:v>
                </c:pt>
                <c:pt idx="1">
                  <c:v>2020-21
 (N=13)</c:v>
                </c:pt>
                <c:pt idx="2">
                  <c:v>2021-22
 (N=12)</c:v>
                </c:pt>
              </c:strCache>
            </c:strRef>
          </c:cat>
          <c:val>
            <c:numRef>
              <c:f>'School and Year (2)'!$B$12:$D$12</c:f>
              <c:numCache>
                <c:formatCode>General</c:formatCode>
                <c:ptCount val="3"/>
                <c:pt idx="0">
                  <c:v>1</c:v>
                </c:pt>
                <c:pt idx="1">
                  <c:v>0</c:v>
                </c:pt>
                <c:pt idx="2">
                  <c:v>0</c:v>
                </c:pt>
              </c:numCache>
            </c:numRef>
          </c:val>
          <c:extLst>
            <c:ext xmlns:c16="http://schemas.microsoft.com/office/drawing/2014/chart" uri="{C3380CC4-5D6E-409C-BE32-E72D297353CC}">
              <c16:uniqueId val="{00000008-1B6C-944F-ACF9-B2FED92A487F}"/>
            </c:ext>
          </c:extLst>
        </c:ser>
        <c:dLbls>
          <c:showLegendKey val="0"/>
          <c:showVal val="0"/>
          <c:showCatName val="0"/>
          <c:showSerName val="0"/>
          <c:showPercent val="0"/>
          <c:showBubbleSize val="0"/>
        </c:dLbls>
        <c:gapWidth val="219"/>
        <c:overlap val="100"/>
        <c:axId val="1863462751"/>
        <c:axId val="1863881535"/>
      </c:barChart>
      <c:catAx>
        <c:axId val="18634627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63881535"/>
        <c:crosses val="autoZero"/>
        <c:auto val="1"/>
        <c:lblAlgn val="ctr"/>
        <c:lblOffset val="100"/>
        <c:noMultiLvlLbl val="0"/>
      </c:catAx>
      <c:valAx>
        <c:axId val="1863881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3462751"/>
        <c:crosses val="autoZero"/>
        <c:crossBetween val="between"/>
      </c:valAx>
      <c:spPr>
        <a:noFill/>
        <a:ln>
          <a:noFill/>
        </a:ln>
        <a:effectLst/>
      </c:spPr>
    </c:plotArea>
    <c:legend>
      <c:legendPos val="t"/>
      <c:layout>
        <c:manualLayout>
          <c:xMode val="edge"/>
          <c:yMode val="edge"/>
          <c:x val="8.0212093862815873E-2"/>
          <c:y val="0.18563384705116992"/>
          <c:w val="0.86008950060168476"/>
          <c:h val="0.145360611974785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EAB89-91AC-4B46-AD2B-BA70ACD7E72E}" type="datetimeFigureOut">
              <a:rPr lang="en-US" smtClean="0"/>
              <a:t>6/9/22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A72D53-0C3D-FB4B-A218-F7D48E313178}" type="slidenum">
              <a:rPr lang="en-US" smtClean="0"/>
              <a:t>‹#›</a:t>
            </a:fld>
            <a:endParaRPr lang="en-US"/>
          </a:p>
        </p:txBody>
      </p:sp>
    </p:spTree>
    <p:extLst>
      <p:ext uri="{BB962C8B-B14F-4D97-AF65-F5344CB8AC3E}">
        <p14:creationId xmlns:p14="http://schemas.microsoft.com/office/powerpoint/2010/main" val="4112049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The changes in overall diversity of faculty are being driven by a large increase in the diversity of new faculty hires over the last 5 years. The change in demographics include URM faculty increasing from 12-36% and Asian faculty from 19-24%. For the last two years more than 50% of the new hires identified as nonwhite. We are close to gender parity in hiring across the last 3 years as well. A number of focused hiring programs have contributed to diversification of our new cohorts as illustrated by looking at the number of faculty hired in 21-22 by program. Our UCI IE Supplement program included 20 of 72 total hires. The PPFP program accounted for 11 out of 72 hires. We also have the Black thriving initiative which is a new program for this coming year that we hope will further increase faculty diversity. I should also mention that we subscribe to and post of all our ads to Texas Tech and National Job Registry which is a searchable database by diverse candidates and provides a place for position postings that are visible to their candidate pool.</a:t>
            </a:r>
          </a:p>
          <a:p>
            <a:pPr marL="0" lvl="0" indent="0" algn="l" rtl="0">
              <a:spcBef>
                <a:spcPts val="0"/>
              </a:spcBef>
              <a:spcAft>
                <a:spcPts val="0"/>
              </a:spcAft>
              <a:buNone/>
            </a:pPr>
            <a:r>
              <a:rPr lang="en-US" dirty="0"/>
              <a:t>We also have programs in place to support newly recruited diverse faculty, starting with the important engagement of Equity Advisors in the search process, various programs supported by UCOP Advancing faculty diversity grants for recruitment and retention. Among the latter are a program for assistant and associate professor URM women called Elevate women and U See I Write research writing accountability groups.</a:t>
            </a:r>
            <a:endParaRPr dirty="0"/>
          </a:p>
        </p:txBody>
      </p:sp>
      <p:sp>
        <p:nvSpPr>
          <p:cNvPr id="73" name="Google Shape;7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The Provost’s office has also strongly encouraged all Deans to work with their Chairs to proactively identify potential candidates from the PPF hiring program. Our campus has been very successful in identifying and attracting new faculty through this program in nine of our 15 schools as seen in left graph. While we have been generally more successful in the non-STEM schools, we have hired STEM faculty through this program as well.</a:t>
            </a:r>
            <a:endParaRPr dirty="0"/>
          </a:p>
        </p:txBody>
      </p:sp>
      <p:sp>
        <p:nvSpPr>
          <p:cNvPr id="73" name="Google Shape;7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5889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9C9A4-FF8D-01EC-4F77-D5D3E4289B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42CE1B-7C01-3181-CDA2-B56790A858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2F2BE8-43F6-F20E-D7C2-767FD2C61B6D}"/>
              </a:ext>
            </a:extLst>
          </p:cNvPr>
          <p:cNvSpPr>
            <a:spLocks noGrp="1"/>
          </p:cNvSpPr>
          <p:nvPr>
            <p:ph type="dt" sz="half" idx="10"/>
          </p:nvPr>
        </p:nvSpPr>
        <p:spPr/>
        <p:txBody>
          <a:bodyPr/>
          <a:lstStyle/>
          <a:p>
            <a:fld id="{A2F55714-DD9B-B84F-9FC4-A92869C41589}" type="datetimeFigureOut">
              <a:rPr lang="en-US" smtClean="0"/>
              <a:t>6/9/22</a:t>
            </a:fld>
            <a:endParaRPr lang="en-US"/>
          </a:p>
        </p:txBody>
      </p:sp>
      <p:sp>
        <p:nvSpPr>
          <p:cNvPr id="5" name="Footer Placeholder 4">
            <a:extLst>
              <a:ext uri="{FF2B5EF4-FFF2-40B4-BE49-F238E27FC236}">
                <a16:creationId xmlns:a16="http://schemas.microsoft.com/office/drawing/2014/main" id="{5C1625D6-5B5E-8C4F-3E80-5B9A4BBB8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E6898-203D-5F3D-C753-5CE0C94E78F5}"/>
              </a:ext>
            </a:extLst>
          </p:cNvPr>
          <p:cNvSpPr>
            <a:spLocks noGrp="1"/>
          </p:cNvSpPr>
          <p:nvPr>
            <p:ph type="sldNum" sz="quarter" idx="12"/>
          </p:nvPr>
        </p:nvSpPr>
        <p:spPr/>
        <p:txBody>
          <a:bodyPr/>
          <a:lstStyle/>
          <a:p>
            <a:fld id="{56EE1572-3B33-6B4B-8B25-A880BCF949C7}" type="slidenum">
              <a:rPr lang="en-US" smtClean="0"/>
              <a:t>‹#›</a:t>
            </a:fld>
            <a:endParaRPr lang="en-US"/>
          </a:p>
        </p:txBody>
      </p:sp>
    </p:spTree>
    <p:extLst>
      <p:ext uri="{BB962C8B-B14F-4D97-AF65-F5344CB8AC3E}">
        <p14:creationId xmlns:p14="http://schemas.microsoft.com/office/powerpoint/2010/main" val="250424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3ED92-A898-4B98-AF3A-D196C09A7D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DA36DA-DF3F-2F58-A201-8C3286F6A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495DCC-0909-266B-437D-31857B212772}"/>
              </a:ext>
            </a:extLst>
          </p:cNvPr>
          <p:cNvSpPr>
            <a:spLocks noGrp="1"/>
          </p:cNvSpPr>
          <p:nvPr>
            <p:ph type="dt" sz="half" idx="10"/>
          </p:nvPr>
        </p:nvSpPr>
        <p:spPr/>
        <p:txBody>
          <a:bodyPr/>
          <a:lstStyle/>
          <a:p>
            <a:fld id="{A2F55714-DD9B-B84F-9FC4-A92869C41589}" type="datetimeFigureOut">
              <a:rPr lang="en-US" smtClean="0"/>
              <a:t>6/9/22</a:t>
            </a:fld>
            <a:endParaRPr lang="en-US"/>
          </a:p>
        </p:txBody>
      </p:sp>
      <p:sp>
        <p:nvSpPr>
          <p:cNvPr id="5" name="Footer Placeholder 4">
            <a:extLst>
              <a:ext uri="{FF2B5EF4-FFF2-40B4-BE49-F238E27FC236}">
                <a16:creationId xmlns:a16="http://schemas.microsoft.com/office/drawing/2014/main" id="{19D96474-2AB0-2EEE-8BAC-279FE4FF37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07B70-6780-EAB8-C4B8-C42B4FB1CE17}"/>
              </a:ext>
            </a:extLst>
          </p:cNvPr>
          <p:cNvSpPr>
            <a:spLocks noGrp="1"/>
          </p:cNvSpPr>
          <p:nvPr>
            <p:ph type="sldNum" sz="quarter" idx="12"/>
          </p:nvPr>
        </p:nvSpPr>
        <p:spPr/>
        <p:txBody>
          <a:bodyPr/>
          <a:lstStyle/>
          <a:p>
            <a:fld id="{56EE1572-3B33-6B4B-8B25-A880BCF949C7}" type="slidenum">
              <a:rPr lang="en-US" smtClean="0"/>
              <a:t>‹#›</a:t>
            </a:fld>
            <a:endParaRPr lang="en-US"/>
          </a:p>
        </p:txBody>
      </p:sp>
    </p:spTree>
    <p:extLst>
      <p:ext uri="{BB962C8B-B14F-4D97-AF65-F5344CB8AC3E}">
        <p14:creationId xmlns:p14="http://schemas.microsoft.com/office/powerpoint/2010/main" val="3029736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F98AB8-C872-ADC2-F982-E1CF0659BD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D2D38C-38D8-C104-D9D3-3FD66CFEA8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E4DDEF-9BE8-2555-21B5-CA6DB160E5DB}"/>
              </a:ext>
            </a:extLst>
          </p:cNvPr>
          <p:cNvSpPr>
            <a:spLocks noGrp="1"/>
          </p:cNvSpPr>
          <p:nvPr>
            <p:ph type="dt" sz="half" idx="10"/>
          </p:nvPr>
        </p:nvSpPr>
        <p:spPr/>
        <p:txBody>
          <a:bodyPr/>
          <a:lstStyle/>
          <a:p>
            <a:fld id="{A2F55714-DD9B-B84F-9FC4-A92869C41589}" type="datetimeFigureOut">
              <a:rPr lang="en-US" smtClean="0"/>
              <a:t>6/9/22</a:t>
            </a:fld>
            <a:endParaRPr lang="en-US"/>
          </a:p>
        </p:txBody>
      </p:sp>
      <p:sp>
        <p:nvSpPr>
          <p:cNvPr id="5" name="Footer Placeholder 4">
            <a:extLst>
              <a:ext uri="{FF2B5EF4-FFF2-40B4-BE49-F238E27FC236}">
                <a16:creationId xmlns:a16="http://schemas.microsoft.com/office/drawing/2014/main" id="{25A95316-1034-04E8-83AB-8B69DB567F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5B860-CA9C-1984-CA34-74B19AB3344F}"/>
              </a:ext>
            </a:extLst>
          </p:cNvPr>
          <p:cNvSpPr>
            <a:spLocks noGrp="1"/>
          </p:cNvSpPr>
          <p:nvPr>
            <p:ph type="sldNum" sz="quarter" idx="12"/>
          </p:nvPr>
        </p:nvSpPr>
        <p:spPr/>
        <p:txBody>
          <a:bodyPr/>
          <a:lstStyle/>
          <a:p>
            <a:fld id="{56EE1572-3B33-6B4B-8B25-A880BCF949C7}" type="slidenum">
              <a:rPr lang="en-US" smtClean="0"/>
              <a:t>‹#›</a:t>
            </a:fld>
            <a:endParaRPr lang="en-US"/>
          </a:p>
        </p:txBody>
      </p:sp>
    </p:spTree>
    <p:extLst>
      <p:ext uri="{BB962C8B-B14F-4D97-AF65-F5344CB8AC3E}">
        <p14:creationId xmlns:p14="http://schemas.microsoft.com/office/powerpoint/2010/main" val="747717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arison">
  <p:cSld name="1_Comparison">
    <p:spTree>
      <p:nvGrpSpPr>
        <p:cNvPr id="1" name="Shape 94"/>
        <p:cNvGrpSpPr/>
        <p:nvPr/>
      </p:nvGrpSpPr>
      <p:grpSpPr>
        <a:xfrm>
          <a:off x="0" y="0"/>
          <a:ext cx="0" cy="0"/>
          <a:chOff x="0" y="0"/>
          <a:chExt cx="0" cy="0"/>
        </a:xfrm>
      </p:grpSpPr>
      <p:sp>
        <p:nvSpPr>
          <p:cNvPr id="95" name="Google Shape;95;g120eaa7cdcb_0_108"/>
          <p:cNvSpPr txBox="1">
            <a:spLocks noGrp="1"/>
          </p:cNvSpPr>
          <p:nvPr>
            <p:ph type="body" idx="1"/>
          </p:nvPr>
        </p:nvSpPr>
        <p:spPr>
          <a:xfrm>
            <a:off x="839789" y="1524650"/>
            <a:ext cx="5157600" cy="4443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rgbClr val="7F7F7F"/>
              </a:buClr>
              <a:buSzPts val="2400"/>
              <a:buNone/>
              <a:defRPr sz="2400" b="1">
                <a:solidFill>
                  <a:srgbClr val="7F7F7F"/>
                </a:solidFill>
              </a:defRPr>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96" name="Google Shape;96;g120eaa7cdcb_0_108"/>
          <p:cNvSpPr txBox="1">
            <a:spLocks noGrp="1"/>
          </p:cNvSpPr>
          <p:nvPr>
            <p:ph type="body" idx="2"/>
          </p:nvPr>
        </p:nvSpPr>
        <p:spPr>
          <a:xfrm>
            <a:off x="839789" y="2076587"/>
            <a:ext cx="5157600" cy="39369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97" name="Google Shape;97;g120eaa7cdcb_0_108"/>
          <p:cNvSpPr txBox="1">
            <a:spLocks noGrp="1"/>
          </p:cNvSpPr>
          <p:nvPr>
            <p:ph type="body" idx="3"/>
          </p:nvPr>
        </p:nvSpPr>
        <p:spPr>
          <a:xfrm>
            <a:off x="6172200" y="1524650"/>
            <a:ext cx="5183200" cy="4443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rgbClr val="7F7F7F"/>
              </a:buClr>
              <a:buSzPts val="2400"/>
              <a:buNone/>
              <a:defRPr sz="2400" b="1">
                <a:solidFill>
                  <a:srgbClr val="7F7F7F"/>
                </a:solidFill>
              </a:defRPr>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98" name="Google Shape;98;g120eaa7cdcb_0_108"/>
          <p:cNvSpPr txBox="1">
            <a:spLocks noGrp="1"/>
          </p:cNvSpPr>
          <p:nvPr>
            <p:ph type="body" idx="4"/>
          </p:nvPr>
        </p:nvSpPr>
        <p:spPr>
          <a:xfrm>
            <a:off x="6172200" y="2076587"/>
            <a:ext cx="5183200" cy="39369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99" name="Google Shape;99;g120eaa7cdcb_0_108"/>
          <p:cNvSpPr txBox="1">
            <a:spLocks noGrp="1"/>
          </p:cNvSpPr>
          <p:nvPr>
            <p:ph type="sldNum" idx="12"/>
          </p:nvPr>
        </p:nvSpPr>
        <p:spPr>
          <a:xfrm>
            <a:off x="8610600" y="6356351"/>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fld id="{00000000-1234-1234-1234-123412341234}" type="slidenum">
              <a:rPr lang="en-US" smtClean="0"/>
              <a:pPr/>
              <a:t>‹#›</a:t>
            </a:fld>
            <a:endParaRPr lang="en-US"/>
          </a:p>
        </p:txBody>
      </p:sp>
      <p:sp>
        <p:nvSpPr>
          <p:cNvPr id="100" name="Google Shape;100;g120eaa7cdcb_0_108"/>
          <p:cNvSpPr txBox="1">
            <a:spLocks noGrp="1"/>
          </p:cNvSpPr>
          <p:nvPr>
            <p:ph type="title"/>
          </p:nvPr>
        </p:nvSpPr>
        <p:spPr>
          <a:xfrm>
            <a:off x="838200" y="365127"/>
            <a:ext cx="10515600" cy="8295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cxnSp>
        <p:nvCxnSpPr>
          <p:cNvPr id="101" name="Google Shape;101;g120eaa7cdcb_0_108"/>
          <p:cNvCxnSpPr/>
          <p:nvPr/>
        </p:nvCxnSpPr>
        <p:spPr>
          <a:xfrm rot="10800000" flipH="1">
            <a:off x="587633" y="1351143"/>
            <a:ext cx="11016800" cy="8100"/>
          </a:xfrm>
          <a:prstGeom prst="straightConnector1">
            <a:avLst/>
          </a:prstGeom>
          <a:noFill/>
          <a:ln w="28575" cap="flat" cmpd="sng">
            <a:solidFill>
              <a:srgbClr val="1F3864"/>
            </a:solidFill>
            <a:prstDash val="solid"/>
            <a:miter lim="800000"/>
            <a:headEnd type="none" w="sm" len="sm"/>
            <a:tailEnd type="none" w="sm" len="sm"/>
          </a:ln>
        </p:spPr>
      </p:cxnSp>
      <p:sp>
        <p:nvSpPr>
          <p:cNvPr id="102" name="Google Shape;102;g120eaa7cdcb_0_108"/>
          <p:cNvSpPr txBox="1"/>
          <p:nvPr/>
        </p:nvSpPr>
        <p:spPr>
          <a:xfrm>
            <a:off x="838200" y="6352144"/>
            <a:ext cx="7608400" cy="246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a:solidFill>
                  <a:schemeClr val="dk1"/>
                </a:solidFill>
                <a:latin typeface="Calibri"/>
                <a:ea typeface="Calibri"/>
                <a:cs typeface="Calibri"/>
                <a:sym typeface="Calibri"/>
              </a:rPr>
              <a:t>Notes:</a:t>
            </a:r>
            <a:endParaRPr sz="18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4497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A19DA-EFD4-ACDA-CB8D-F969D9B3DE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AEDB6B-D418-C92D-52B3-7372F29981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8F4D7-82F1-C7F7-7FB3-D3E04343A6F6}"/>
              </a:ext>
            </a:extLst>
          </p:cNvPr>
          <p:cNvSpPr>
            <a:spLocks noGrp="1"/>
          </p:cNvSpPr>
          <p:nvPr>
            <p:ph type="dt" sz="half" idx="10"/>
          </p:nvPr>
        </p:nvSpPr>
        <p:spPr/>
        <p:txBody>
          <a:bodyPr/>
          <a:lstStyle/>
          <a:p>
            <a:fld id="{A2F55714-DD9B-B84F-9FC4-A92869C41589}" type="datetimeFigureOut">
              <a:rPr lang="en-US" smtClean="0"/>
              <a:t>6/9/22</a:t>
            </a:fld>
            <a:endParaRPr lang="en-US"/>
          </a:p>
        </p:txBody>
      </p:sp>
      <p:sp>
        <p:nvSpPr>
          <p:cNvPr id="5" name="Footer Placeholder 4">
            <a:extLst>
              <a:ext uri="{FF2B5EF4-FFF2-40B4-BE49-F238E27FC236}">
                <a16:creationId xmlns:a16="http://schemas.microsoft.com/office/drawing/2014/main" id="{AD9C102A-7B86-7557-AF19-3FE022D52B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3E046-6207-AF43-3387-049A4524F400}"/>
              </a:ext>
            </a:extLst>
          </p:cNvPr>
          <p:cNvSpPr>
            <a:spLocks noGrp="1"/>
          </p:cNvSpPr>
          <p:nvPr>
            <p:ph type="sldNum" sz="quarter" idx="12"/>
          </p:nvPr>
        </p:nvSpPr>
        <p:spPr/>
        <p:txBody>
          <a:bodyPr/>
          <a:lstStyle/>
          <a:p>
            <a:fld id="{56EE1572-3B33-6B4B-8B25-A880BCF949C7}" type="slidenum">
              <a:rPr lang="en-US" smtClean="0"/>
              <a:t>‹#›</a:t>
            </a:fld>
            <a:endParaRPr lang="en-US"/>
          </a:p>
        </p:txBody>
      </p:sp>
    </p:spTree>
    <p:extLst>
      <p:ext uri="{BB962C8B-B14F-4D97-AF65-F5344CB8AC3E}">
        <p14:creationId xmlns:p14="http://schemas.microsoft.com/office/powerpoint/2010/main" val="397683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A580F-2A16-DB89-20AC-548A2E81AB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20FF26-20A7-5DB0-BBC0-2C75797B68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90E183-748B-BC39-DC0D-D413C8DEAC46}"/>
              </a:ext>
            </a:extLst>
          </p:cNvPr>
          <p:cNvSpPr>
            <a:spLocks noGrp="1"/>
          </p:cNvSpPr>
          <p:nvPr>
            <p:ph type="dt" sz="half" idx="10"/>
          </p:nvPr>
        </p:nvSpPr>
        <p:spPr/>
        <p:txBody>
          <a:bodyPr/>
          <a:lstStyle/>
          <a:p>
            <a:fld id="{A2F55714-DD9B-B84F-9FC4-A92869C41589}" type="datetimeFigureOut">
              <a:rPr lang="en-US" smtClean="0"/>
              <a:t>6/9/22</a:t>
            </a:fld>
            <a:endParaRPr lang="en-US"/>
          </a:p>
        </p:txBody>
      </p:sp>
      <p:sp>
        <p:nvSpPr>
          <p:cNvPr id="5" name="Footer Placeholder 4">
            <a:extLst>
              <a:ext uri="{FF2B5EF4-FFF2-40B4-BE49-F238E27FC236}">
                <a16:creationId xmlns:a16="http://schemas.microsoft.com/office/drawing/2014/main" id="{F3FF2CD3-21CA-CF82-B132-860B1CD974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035D93-DB4C-B8EE-94C5-516E3C17D1E1}"/>
              </a:ext>
            </a:extLst>
          </p:cNvPr>
          <p:cNvSpPr>
            <a:spLocks noGrp="1"/>
          </p:cNvSpPr>
          <p:nvPr>
            <p:ph type="sldNum" sz="quarter" idx="12"/>
          </p:nvPr>
        </p:nvSpPr>
        <p:spPr/>
        <p:txBody>
          <a:bodyPr/>
          <a:lstStyle/>
          <a:p>
            <a:fld id="{56EE1572-3B33-6B4B-8B25-A880BCF949C7}" type="slidenum">
              <a:rPr lang="en-US" smtClean="0"/>
              <a:t>‹#›</a:t>
            </a:fld>
            <a:endParaRPr lang="en-US"/>
          </a:p>
        </p:txBody>
      </p:sp>
    </p:spTree>
    <p:extLst>
      <p:ext uri="{BB962C8B-B14F-4D97-AF65-F5344CB8AC3E}">
        <p14:creationId xmlns:p14="http://schemas.microsoft.com/office/powerpoint/2010/main" val="3847876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054F4-8F24-93C1-7817-0F7D8A7E35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E1FF07-4D65-1F57-3CB8-5277633B2D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FE900B-6E7C-28AF-F1D0-8ADE8160DF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0D6023-7E79-91B6-8CD7-F807F212B7C0}"/>
              </a:ext>
            </a:extLst>
          </p:cNvPr>
          <p:cNvSpPr>
            <a:spLocks noGrp="1"/>
          </p:cNvSpPr>
          <p:nvPr>
            <p:ph type="dt" sz="half" idx="10"/>
          </p:nvPr>
        </p:nvSpPr>
        <p:spPr/>
        <p:txBody>
          <a:bodyPr/>
          <a:lstStyle/>
          <a:p>
            <a:fld id="{A2F55714-DD9B-B84F-9FC4-A92869C41589}" type="datetimeFigureOut">
              <a:rPr lang="en-US" smtClean="0"/>
              <a:t>6/9/22</a:t>
            </a:fld>
            <a:endParaRPr lang="en-US"/>
          </a:p>
        </p:txBody>
      </p:sp>
      <p:sp>
        <p:nvSpPr>
          <p:cNvPr id="6" name="Footer Placeholder 5">
            <a:extLst>
              <a:ext uri="{FF2B5EF4-FFF2-40B4-BE49-F238E27FC236}">
                <a16:creationId xmlns:a16="http://schemas.microsoft.com/office/drawing/2014/main" id="{94B70D47-F5A0-6A13-2A8D-15CE58202E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6FC8E3-EFC6-C1FE-E1E5-EEABA9A691CC}"/>
              </a:ext>
            </a:extLst>
          </p:cNvPr>
          <p:cNvSpPr>
            <a:spLocks noGrp="1"/>
          </p:cNvSpPr>
          <p:nvPr>
            <p:ph type="sldNum" sz="quarter" idx="12"/>
          </p:nvPr>
        </p:nvSpPr>
        <p:spPr/>
        <p:txBody>
          <a:bodyPr/>
          <a:lstStyle/>
          <a:p>
            <a:fld id="{56EE1572-3B33-6B4B-8B25-A880BCF949C7}" type="slidenum">
              <a:rPr lang="en-US" smtClean="0"/>
              <a:t>‹#›</a:t>
            </a:fld>
            <a:endParaRPr lang="en-US"/>
          </a:p>
        </p:txBody>
      </p:sp>
    </p:spTree>
    <p:extLst>
      <p:ext uri="{BB962C8B-B14F-4D97-AF65-F5344CB8AC3E}">
        <p14:creationId xmlns:p14="http://schemas.microsoft.com/office/powerpoint/2010/main" val="3092334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5017B-F11F-2F10-7751-95B5ECF487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B8A0FB-E109-C799-01CA-FD51FB1C3A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A9D3CC-26D9-1373-161C-5E0D1D80E4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191886-776A-E0BC-DD98-53A306DA79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3D8F46-BBE9-AC29-A56C-8AA8E04FE3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33D9F4-C674-2B8F-3DB7-1D906274C4D2}"/>
              </a:ext>
            </a:extLst>
          </p:cNvPr>
          <p:cNvSpPr>
            <a:spLocks noGrp="1"/>
          </p:cNvSpPr>
          <p:nvPr>
            <p:ph type="dt" sz="half" idx="10"/>
          </p:nvPr>
        </p:nvSpPr>
        <p:spPr/>
        <p:txBody>
          <a:bodyPr/>
          <a:lstStyle/>
          <a:p>
            <a:fld id="{A2F55714-DD9B-B84F-9FC4-A92869C41589}" type="datetimeFigureOut">
              <a:rPr lang="en-US" smtClean="0"/>
              <a:t>6/9/22</a:t>
            </a:fld>
            <a:endParaRPr lang="en-US"/>
          </a:p>
        </p:txBody>
      </p:sp>
      <p:sp>
        <p:nvSpPr>
          <p:cNvPr id="8" name="Footer Placeholder 7">
            <a:extLst>
              <a:ext uri="{FF2B5EF4-FFF2-40B4-BE49-F238E27FC236}">
                <a16:creationId xmlns:a16="http://schemas.microsoft.com/office/drawing/2014/main" id="{047C755B-0CFB-E76F-B2DA-ADCA31A9B1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E2AF7C-4C51-D9F3-F900-80716609DABB}"/>
              </a:ext>
            </a:extLst>
          </p:cNvPr>
          <p:cNvSpPr>
            <a:spLocks noGrp="1"/>
          </p:cNvSpPr>
          <p:nvPr>
            <p:ph type="sldNum" sz="quarter" idx="12"/>
          </p:nvPr>
        </p:nvSpPr>
        <p:spPr/>
        <p:txBody>
          <a:bodyPr/>
          <a:lstStyle/>
          <a:p>
            <a:fld id="{56EE1572-3B33-6B4B-8B25-A880BCF949C7}" type="slidenum">
              <a:rPr lang="en-US" smtClean="0"/>
              <a:t>‹#›</a:t>
            </a:fld>
            <a:endParaRPr lang="en-US"/>
          </a:p>
        </p:txBody>
      </p:sp>
    </p:spTree>
    <p:extLst>
      <p:ext uri="{BB962C8B-B14F-4D97-AF65-F5344CB8AC3E}">
        <p14:creationId xmlns:p14="http://schemas.microsoft.com/office/powerpoint/2010/main" val="135814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A4293-E959-357B-81B6-B0A1FDE49D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E1C161-224C-B4B9-BD07-E6B0F7F823DE}"/>
              </a:ext>
            </a:extLst>
          </p:cNvPr>
          <p:cNvSpPr>
            <a:spLocks noGrp="1"/>
          </p:cNvSpPr>
          <p:nvPr>
            <p:ph type="dt" sz="half" idx="10"/>
          </p:nvPr>
        </p:nvSpPr>
        <p:spPr/>
        <p:txBody>
          <a:bodyPr/>
          <a:lstStyle/>
          <a:p>
            <a:fld id="{A2F55714-DD9B-B84F-9FC4-A92869C41589}" type="datetimeFigureOut">
              <a:rPr lang="en-US" smtClean="0"/>
              <a:t>6/9/22</a:t>
            </a:fld>
            <a:endParaRPr lang="en-US"/>
          </a:p>
        </p:txBody>
      </p:sp>
      <p:sp>
        <p:nvSpPr>
          <p:cNvPr id="4" name="Footer Placeholder 3">
            <a:extLst>
              <a:ext uri="{FF2B5EF4-FFF2-40B4-BE49-F238E27FC236}">
                <a16:creationId xmlns:a16="http://schemas.microsoft.com/office/drawing/2014/main" id="{6E95C781-FC2D-63FB-4929-B4CCD64E75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B5B261-4535-D45A-0D28-2DA72B2EE8B6}"/>
              </a:ext>
            </a:extLst>
          </p:cNvPr>
          <p:cNvSpPr>
            <a:spLocks noGrp="1"/>
          </p:cNvSpPr>
          <p:nvPr>
            <p:ph type="sldNum" sz="quarter" idx="12"/>
          </p:nvPr>
        </p:nvSpPr>
        <p:spPr/>
        <p:txBody>
          <a:bodyPr/>
          <a:lstStyle/>
          <a:p>
            <a:fld id="{56EE1572-3B33-6B4B-8B25-A880BCF949C7}" type="slidenum">
              <a:rPr lang="en-US" smtClean="0"/>
              <a:t>‹#›</a:t>
            </a:fld>
            <a:endParaRPr lang="en-US"/>
          </a:p>
        </p:txBody>
      </p:sp>
    </p:spTree>
    <p:extLst>
      <p:ext uri="{BB962C8B-B14F-4D97-AF65-F5344CB8AC3E}">
        <p14:creationId xmlns:p14="http://schemas.microsoft.com/office/powerpoint/2010/main" val="275800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B22774-2C5B-CD9E-EB7A-A8D6DBC87707}"/>
              </a:ext>
            </a:extLst>
          </p:cNvPr>
          <p:cNvSpPr>
            <a:spLocks noGrp="1"/>
          </p:cNvSpPr>
          <p:nvPr>
            <p:ph type="dt" sz="half" idx="10"/>
          </p:nvPr>
        </p:nvSpPr>
        <p:spPr/>
        <p:txBody>
          <a:bodyPr/>
          <a:lstStyle/>
          <a:p>
            <a:fld id="{A2F55714-DD9B-B84F-9FC4-A92869C41589}" type="datetimeFigureOut">
              <a:rPr lang="en-US" smtClean="0"/>
              <a:t>6/9/22</a:t>
            </a:fld>
            <a:endParaRPr lang="en-US"/>
          </a:p>
        </p:txBody>
      </p:sp>
      <p:sp>
        <p:nvSpPr>
          <p:cNvPr id="3" name="Footer Placeholder 2">
            <a:extLst>
              <a:ext uri="{FF2B5EF4-FFF2-40B4-BE49-F238E27FC236}">
                <a16:creationId xmlns:a16="http://schemas.microsoft.com/office/drawing/2014/main" id="{F9D61A4C-10C4-5C0C-D45B-B7218C342F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6C8EFB-5108-D5BB-C34C-8416DDD772BC}"/>
              </a:ext>
            </a:extLst>
          </p:cNvPr>
          <p:cNvSpPr>
            <a:spLocks noGrp="1"/>
          </p:cNvSpPr>
          <p:nvPr>
            <p:ph type="sldNum" sz="quarter" idx="12"/>
          </p:nvPr>
        </p:nvSpPr>
        <p:spPr/>
        <p:txBody>
          <a:bodyPr/>
          <a:lstStyle/>
          <a:p>
            <a:fld id="{56EE1572-3B33-6B4B-8B25-A880BCF949C7}" type="slidenum">
              <a:rPr lang="en-US" smtClean="0"/>
              <a:t>‹#›</a:t>
            </a:fld>
            <a:endParaRPr lang="en-US"/>
          </a:p>
        </p:txBody>
      </p:sp>
    </p:spTree>
    <p:extLst>
      <p:ext uri="{BB962C8B-B14F-4D97-AF65-F5344CB8AC3E}">
        <p14:creationId xmlns:p14="http://schemas.microsoft.com/office/powerpoint/2010/main" val="1427100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CBDB0-D1D3-DEF3-2AE3-7E1117E179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8B5F4F-B953-9D6F-49BB-52B614B32E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A04534-4251-198A-EFB8-AEB412778F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A8C551-38B3-6B1E-30B8-8AAF3DA40CCB}"/>
              </a:ext>
            </a:extLst>
          </p:cNvPr>
          <p:cNvSpPr>
            <a:spLocks noGrp="1"/>
          </p:cNvSpPr>
          <p:nvPr>
            <p:ph type="dt" sz="half" idx="10"/>
          </p:nvPr>
        </p:nvSpPr>
        <p:spPr/>
        <p:txBody>
          <a:bodyPr/>
          <a:lstStyle/>
          <a:p>
            <a:fld id="{A2F55714-DD9B-B84F-9FC4-A92869C41589}" type="datetimeFigureOut">
              <a:rPr lang="en-US" smtClean="0"/>
              <a:t>6/9/22</a:t>
            </a:fld>
            <a:endParaRPr lang="en-US"/>
          </a:p>
        </p:txBody>
      </p:sp>
      <p:sp>
        <p:nvSpPr>
          <p:cNvPr id="6" name="Footer Placeholder 5">
            <a:extLst>
              <a:ext uri="{FF2B5EF4-FFF2-40B4-BE49-F238E27FC236}">
                <a16:creationId xmlns:a16="http://schemas.microsoft.com/office/drawing/2014/main" id="{B107DEE7-8D83-5B73-6F40-B66F33BA1B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B89986-18B7-E42B-7EF8-DF6A8E31A04E}"/>
              </a:ext>
            </a:extLst>
          </p:cNvPr>
          <p:cNvSpPr>
            <a:spLocks noGrp="1"/>
          </p:cNvSpPr>
          <p:nvPr>
            <p:ph type="sldNum" sz="quarter" idx="12"/>
          </p:nvPr>
        </p:nvSpPr>
        <p:spPr/>
        <p:txBody>
          <a:bodyPr/>
          <a:lstStyle/>
          <a:p>
            <a:fld id="{56EE1572-3B33-6B4B-8B25-A880BCF949C7}" type="slidenum">
              <a:rPr lang="en-US" smtClean="0"/>
              <a:t>‹#›</a:t>
            </a:fld>
            <a:endParaRPr lang="en-US"/>
          </a:p>
        </p:txBody>
      </p:sp>
    </p:spTree>
    <p:extLst>
      <p:ext uri="{BB962C8B-B14F-4D97-AF65-F5344CB8AC3E}">
        <p14:creationId xmlns:p14="http://schemas.microsoft.com/office/powerpoint/2010/main" val="79158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67A5B-4861-AF70-8943-DB6EAC824B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757DD9-09C5-CC59-5EC3-F3A0A898AF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D42D82-68B5-9A28-66C5-22A86095A2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ACFBB2-B949-3405-78A5-A8625A7A8A31}"/>
              </a:ext>
            </a:extLst>
          </p:cNvPr>
          <p:cNvSpPr>
            <a:spLocks noGrp="1"/>
          </p:cNvSpPr>
          <p:nvPr>
            <p:ph type="dt" sz="half" idx="10"/>
          </p:nvPr>
        </p:nvSpPr>
        <p:spPr/>
        <p:txBody>
          <a:bodyPr/>
          <a:lstStyle/>
          <a:p>
            <a:fld id="{A2F55714-DD9B-B84F-9FC4-A92869C41589}" type="datetimeFigureOut">
              <a:rPr lang="en-US" smtClean="0"/>
              <a:t>6/9/22</a:t>
            </a:fld>
            <a:endParaRPr lang="en-US"/>
          </a:p>
        </p:txBody>
      </p:sp>
      <p:sp>
        <p:nvSpPr>
          <p:cNvPr id="6" name="Footer Placeholder 5">
            <a:extLst>
              <a:ext uri="{FF2B5EF4-FFF2-40B4-BE49-F238E27FC236}">
                <a16:creationId xmlns:a16="http://schemas.microsoft.com/office/drawing/2014/main" id="{F56A4897-4052-5EB8-876F-D48599F153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70531C-3D7C-677E-2F82-69C54FA10DF6}"/>
              </a:ext>
            </a:extLst>
          </p:cNvPr>
          <p:cNvSpPr>
            <a:spLocks noGrp="1"/>
          </p:cNvSpPr>
          <p:nvPr>
            <p:ph type="sldNum" sz="quarter" idx="12"/>
          </p:nvPr>
        </p:nvSpPr>
        <p:spPr/>
        <p:txBody>
          <a:bodyPr/>
          <a:lstStyle/>
          <a:p>
            <a:fld id="{56EE1572-3B33-6B4B-8B25-A880BCF949C7}" type="slidenum">
              <a:rPr lang="en-US" smtClean="0"/>
              <a:t>‹#›</a:t>
            </a:fld>
            <a:endParaRPr lang="en-US"/>
          </a:p>
        </p:txBody>
      </p:sp>
    </p:spTree>
    <p:extLst>
      <p:ext uri="{BB962C8B-B14F-4D97-AF65-F5344CB8AC3E}">
        <p14:creationId xmlns:p14="http://schemas.microsoft.com/office/powerpoint/2010/main" val="167030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EFC581-3F04-C23F-9979-3F887E1E5B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D2448B-9B53-E479-D09E-B6A5AE82E3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F9464D-2B83-282E-844D-A8DF86A63B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55714-DD9B-B84F-9FC4-A92869C41589}" type="datetimeFigureOut">
              <a:rPr lang="en-US" smtClean="0"/>
              <a:t>6/9/22</a:t>
            </a:fld>
            <a:endParaRPr lang="en-US"/>
          </a:p>
        </p:txBody>
      </p:sp>
      <p:sp>
        <p:nvSpPr>
          <p:cNvPr id="5" name="Footer Placeholder 4">
            <a:extLst>
              <a:ext uri="{FF2B5EF4-FFF2-40B4-BE49-F238E27FC236}">
                <a16:creationId xmlns:a16="http://schemas.microsoft.com/office/drawing/2014/main" id="{B4E8031F-27B9-D547-121C-76D4B6B343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F86A27-CB7D-1924-3310-AEED144575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E1572-3B33-6B4B-8B25-A880BCF949C7}" type="slidenum">
              <a:rPr lang="en-US" smtClean="0"/>
              <a:t>‹#›</a:t>
            </a:fld>
            <a:endParaRPr lang="en-US"/>
          </a:p>
        </p:txBody>
      </p:sp>
    </p:spTree>
    <p:extLst>
      <p:ext uri="{BB962C8B-B14F-4D97-AF65-F5344CB8AC3E}">
        <p14:creationId xmlns:p14="http://schemas.microsoft.com/office/powerpoint/2010/main" val="124438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DBF50F6-DD88-4D9F-B7D3-79B9899809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6BBDC2-6929-469E-B7C4-A03E77BF94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D8A22F-F616-3E53-56ED-569A10409D76}"/>
              </a:ext>
            </a:extLst>
          </p:cNvPr>
          <p:cNvSpPr>
            <a:spLocks noGrp="1"/>
          </p:cNvSpPr>
          <p:nvPr>
            <p:ph type="ctrTitle"/>
          </p:nvPr>
        </p:nvSpPr>
        <p:spPr>
          <a:xfrm>
            <a:off x="804672" y="5434228"/>
            <a:ext cx="10640754" cy="775845"/>
          </a:xfrm>
        </p:spPr>
        <p:txBody>
          <a:bodyPr anchor="ctr">
            <a:normAutofit/>
          </a:bodyPr>
          <a:lstStyle/>
          <a:p>
            <a:pPr algn="l"/>
            <a:r>
              <a:rPr lang="en-US" sz="4000" b="1" dirty="0">
                <a:solidFill>
                  <a:schemeClr val="tx2"/>
                </a:solidFill>
              </a:rPr>
              <a:t>Spring 2022 Chair Workshop</a:t>
            </a:r>
          </a:p>
        </p:txBody>
      </p:sp>
      <p:sp>
        <p:nvSpPr>
          <p:cNvPr id="3" name="Subtitle 2">
            <a:extLst>
              <a:ext uri="{FF2B5EF4-FFF2-40B4-BE49-F238E27FC236}">
                <a16:creationId xmlns:a16="http://schemas.microsoft.com/office/drawing/2014/main" id="{5F559484-A912-A78E-A73C-F997474B0B64}"/>
              </a:ext>
            </a:extLst>
          </p:cNvPr>
          <p:cNvSpPr>
            <a:spLocks noGrp="1"/>
          </p:cNvSpPr>
          <p:nvPr>
            <p:ph type="subTitle" idx="1"/>
          </p:nvPr>
        </p:nvSpPr>
        <p:spPr>
          <a:xfrm>
            <a:off x="804672" y="4980231"/>
            <a:ext cx="9163757" cy="450447"/>
          </a:xfrm>
        </p:spPr>
        <p:txBody>
          <a:bodyPr anchor="ctr">
            <a:normAutofit/>
          </a:bodyPr>
          <a:lstStyle/>
          <a:p>
            <a:pPr algn="l"/>
            <a:endParaRPr lang="en-US" sz="2000" dirty="0">
              <a:solidFill>
                <a:schemeClr val="tx2"/>
              </a:solidFill>
            </a:endParaRPr>
          </a:p>
        </p:txBody>
      </p:sp>
      <p:grpSp>
        <p:nvGrpSpPr>
          <p:cNvPr id="13" name="Group 12">
            <a:extLst>
              <a:ext uri="{FF2B5EF4-FFF2-40B4-BE49-F238E27FC236}">
                <a16:creationId xmlns:a16="http://schemas.microsoft.com/office/drawing/2014/main" id="{C344E6B5-C9F5-4338-9E33-003B123731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flipH="1">
            <a:off x="-176402" y="170309"/>
            <a:ext cx="2514948" cy="2174333"/>
            <a:chOff x="-305" y="-4155"/>
            <a:chExt cx="2514948" cy="2174333"/>
          </a:xfrm>
        </p:grpSpPr>
        <p:sp>
          <p:nvSpPr>
            <p:cNvPr id="14" name="Freeform: Shape 13">
              <a:extLst>
                <a:ext uri="{FF2B5EF4-FFF2-40B4-BE49-F238E27FC236}">
                  <a16:creationId xmlns:a16="http://schemas.microsoft.com/office/drawing/2014/main" id="{C90B0F8D-9E81-4DE8-95D5-1A26E9390D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30BA43A-83E9-4C67-92A6-F247FB3700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2F3A0CC-EBFE-405D-B0C0-27DE361ED5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7" name="Freeform: Shape 16">
              <a:extLst>
                <a:ext uri="{FF2B5EF4-FFF2-40B4-BE49-F238E27FC236}">
                  <a16:creationId xmlns:a16="http://schemas.microsoft.com/office/drawing/2014/main" id="{DF2E853E-B55A-4FFD-B90E-6FB4F31BD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Graphical user interface&#10;&#10;Description automatically generated with medium confidence">
            <a:extLst>
              <a:ext uri="{FF2B5EF4-FFF2-40B4-BE49-F238E27FC236}">
                <a16:creationId xmlns:a16="http://schemas.microsoft.com/office/drawing/2014/main" id="{CDA991CF-59ED-349D-3665-183DA1D3B2F4}"/>
              </a:ext>
            </a:extLst>
          </p:cNvPr>
          <p:cNvPicPr>
            <a:picLocks noChangeAspect="1"/>
          </p:cNvPicPr>
          <p:nvPr/>
        </p:nvPicPr>
        <p:blipFill>
          <a:blip r:embed="rId2"/>
          <a:stretch>
            <a:fillRect/>
          </a:stretch>
        </p:blipFill>
        <p:spPr>
          <a:xfrm>
            <a:off x="818048" y="1182276"/>
            <a:ext cx="10555905" cy="2111180"/>
          </a:xfrm>
          <a:prstGeom prst="rect">
            <a:avLst/>
          </a:prstGeom>
        </p:spPr>
      </p:pic>
      <p:grpSp>
        <p:nvGrpSpPr>
          <p:cNvPr id="19" name="Group 18">
            <a:extLst>
              <a:ext uri="{FF2B5EF4-FFF2-40B4-BE49-F238E27FC236}">
                <a16:creationId xmlns:a16="http://schemas.microsoft.com/office/drawing/2014/main" id="{FDFEDBF7-8E2C-46B8-9095-AE1D77E217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130554" y="4560733"/>
            <a:ext cx="3061445" cy="2297266"/>
            <a:chOff x="-305" y="-1"/>
            <a:chExt cx="3832880" cy="2876136"/>
          </a:xfrm>
        </p:grpSpPr>
        <p:sp>
          <p:nvSpPr>
            <p:cNvPr id="20" name="Freeform: Shape 19">
              <a:extLst>
                <a:ext uri="{FF2B5EF4-FFF2-40B4-BE49-F238E27FC236}">
                  <a16:creationId xmlns:a16="http://schemas.microsoft.com/office/drawing/2014/main" id="{60202872-FBB0-4F11-BC49-9FB400B212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DEB2F40-D411-4D44-9638-AE0342C7F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07F7D91-A991-4196-AF73-327E04B56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178739A9-E67C-40E5-9468-0A68AEC54E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2792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81" name="Google Shape;81;p10"/>
          <p:cNvSpPr txBox="1">
            <a:spLocks noGrp="1"/>
          </p:cNvSpPr>
          <p:nvPr>
            <p:ph type="sldNum" idx="12"/>
          </p:nvPr>
        </p:nvSpPr>
        <p:spPr>
          <a:xfrm>
            <a:off x="7981950" y="6356352"/>
            <a:ext cx="2057400" cy="365125"/>
          </a:xfrm>
          <a:prstGeom prst="rect">
            <a:avLst/>
          </a:prstGeom>
          <a:noFill/>
          <a:ln>
            <a:noFill/>
          </a:ln>
        </p:spPr>
        <p:txBody>
          <a:bodyPr spcFirstLastPara="1" vert="horz" wrap="square" lIns="91425" tIns="45700" rIns="91425" bIns="45700" rtlCol="0" anchor="ctr" anchorCtr="0">
            <a:noAutofit/>
          </a:bodyPr>
          <a:lstStyle/>
          <a:p>
            <a:fld id="{00000000-1234-1234-1234-123412341234}" type="slidenum">
              <a:rPr lang="en-US"/>
              <a:pPr/>
              <a:t>2</a:t>
            </a:fld>
            <a:endParaRPr/>
          </a:p>
        </p:txBody>
      </p:sp>
      <p:pic>
        <p:nvPicPr>
          <p:cNvPr id="10" name="Picture 9"/>
          <p:cNvPicPr>
            <a:picLocks noChangeAspect="1"/>
          </p:cNvPicPr>
          <p:nvPr/>
        </p:nvPicPr>
        <p:blipFill>
          <a:blip r:embed="rId3"/>
          <a:stretch>
            <a:fillRect/>
          </a:stretch>
        </p:blipFill>
        <p:spPr>
          <a:xfrm>
            <a:off x="1736452" y="2211738"/>
            <a:ext cx="4051582" cy="3723458"/>
          </a:xfrm>
          <a:prstGeom prst="rect">
            <a:avLst/>
          </a:prstGeom>
        </p:spPr>
      </p:pic>
      <p:pic>
        <p:nvPicPr>
          <p:cNvPr id="6" name="Picture 5">
            <a:extLst>
              <a:ext uri="{FF2B5EF4-FFF2-40B4-BE49-F238E27FC236}">
                <a16:creationId xmlns:a16="http://schemas.microsoft.com/office/drawing/2014/main" id="{C8674D3D-BCB6-3BE1-F6CD-174B9820166F}"/>
              </a:ext>
            </a:extLst>
          </p:cNvPr>
          <p:cNvPicPr>
            <a:picLocks noChangeAspect="1"/>
          </p:cNvPicPr>
          <p:nvPr/>
        </p:nvPicPr>
        <p:blipFill>
          <a:blip r:embed="rId4"/>
          <a:stretch>
            <a:fillRect/>
          </a:stretch>
        </p:blipFill>
        <p:spPr>
          <a:xfrm>
            <a:off x="6546731" y="2211738"/>
            <a:ext cx="4132755" cy="3688384"/>
          </a:xfrm>
          <a:prstGeom prst="rect">
            <a:avLst/>
          </a:prstGeom>
        </p:spPr>
      </p:pic>
      <p:sp>
        <p:nvSpPr>
          <p:cNvPr id="12" name="Google Shape;79;p10">
            <a:extLst>
              <a:ext uri="{FF2B5EF4-FFF2-40B4-BE49-F238E27FC236}">
                <a16:creationId xmlns:a16="http://schemas.microsoft.com/office/drawing/2014/main" id="{38324BE9-53BA-7898-FA5D-4981BEE8F449}"/>
              </a:ext>
            </a:extLst>
          </p:cNvPr>
          <p:cNvSpPr txBox="1">
            <a:spLocks noGrp="1"/>
          </p:cNvSpPr>
          <p:nvPr>
            <p:ph type="title"/>
          </p:nvPr>
        </p:nvSpPr>
        <p:spPr>
          <a:xfrm>
            <a:off x="2152650" y="365127"/>
            <a:ext cx="7886700" cy="829360"/>
          </a:xfrm>
          <a:prstGeom prst="rect">
            <a:avLst/>
          </a:prstGeom>
          <a:noFill/>
          <a:ln>
            <a:noFill/>
          </a:ln>
        </p:spPr>
        <p:txBody>
          <a:bodyPr spcFirstLastPara="1" vert="horz" wrap="square" lIns="91425" tIns="45700" rIns="91425" bIns="45700" rtlCol="0" anchor="ctr" anchorCtr="0">
            <a:noAutofit/>
          </a:bodyPr>
          <a:lstStyle/>
          <a:p>
            <a:pPr algn="ctr"/>
            <a:r>
              <a:rPr lang="en-US" sz="2800" dirty="0"/>
              <a:t>Thanks to you there was a large increase in diversity of new faculty hires over last 5 years</a:t>
            </a:r>
            <a:endParaRP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9" name="Google Shape;79;p10"/>
          <p:cNvSpPr txBox="1">
            <a:spLocks noGrp="1"/>
          </p:cNvSpPr>
          <p:nvPr>
            <p:ph type="title"/>
          </p:nvPr>
        </p:nvSpPr>
        <p:spPr>
          <a:xfrm>
            <a:off x="2152650" y="365127"/>
            <a:ext cx="7886700" cy="829360"/>
          </a:xfrm>
          <a:prstGeom prst="rect">
            <a:avLst/>
          </a:prstGeom>
          <a:noFill/>
          <a:ln>
            <a:noFill/>
          </a:ln>
        </p:spPr>
        <p:txBody>
          <a:bodyPr spcFirstLastPara="1" vert="horz" wrap="square" lIns="91425" tIns="45700" rIns="91425" bIns="45700" rtlCol="0" anchor="ctr" anchorCtr="0">
            <a:normAutofit/>
          </a:bodyPr>
          <a:lstStyle/>
          <a:p>
            <a:pPr algn="ctr">
              <a:buSzPts val="2800"/>
            </a:pPr>
            <a:r>
              <a:rPr lang="en-US" sz="4000" b="1" dirty="0">
                <a:latin typeface="Helvetica" pitchFamily="2" charset="0"/>
              </a:rPr>
              <a:t>Hiring Programs</a:t>
            </a:r>
            <a:endParaRPr sz="4000" dirty="0">
              <a:latin typeface="Helvetica" pitchFamily="2" charset="0"/>
            </a:endParaRPr>
          </a:p>
        </p:txBody>
      </p:sp>
      <p:sp>
        <p:nvSpPr>
          <p:cNvPr id="81" name="Google Shape;81;p10"/>
          <p:cNvSpPr txBox="1">
            <a:spLocks noGrp="1"/>
          </p:cNvSpPr>
          <p:nvPr>
            <p:ph type="sldNum" idx="12"/>
          </p:nvPr>
        </p:nvSpPr>
        <p:spPr>
          <a:xfrm>
            <a:off x="7981950" y="6356352"/>
            <a:ext cx="2057400" cy="365125"/>
          </a:xfrm>
          <a:prstGeom prst="rect">
            <a:avLst/>
          </a:prstGeom>
          <a:noFill/>
          <a:ln>
            <a:noFill/>
          </a:ln>
        </p:spPr>
        <p:txBody>
          <a:bodyPr spcFirstLastPara="1" vert="horz" wrap="square" lIns="91425" tIns="45700" rIns="91425" bIns="45700" rtlCol="0" anchor="ctr" anchorCtr="0">
            <a:noAutofit/>
          </a:bodyPr>
          <a:lstStyle/>
          <a:p>
            <a:fld id="{00000000-1234-1234-1234-123412341234}" type="slidenum">
              <a:rPr lang="en-US"/>
              <a:pPr/>
              <a:t>3</a:t>
            </a:fld>
            <a:endParaRPr/>
          </a:p>
        </p:txBody>
      </p:sp>
      <p:graphicFrame>
        <p:nvGraphicFramePr>
          <p:cNvPr id="7" name="Chart 6">
            <a:extLst>
              <a:ext uri="{FF2B5EF4-FFF2-40B4-BE49-F238E27FC236}">
                <a16:creationId xmlns:a16="http://schemas.microsoft.com/office/drawing/2014/main" id="{A4FD0F04-3BDD-5547-94F1-08B4A8366A1D}"/>
              </a:ext>
            </a:extLst>
          </p:cNvPr>
          <p:cNvGraphicFramePr>
            <a:graphicFrameLocks/>
          </p:cNvGraphicFramePr>
          <p:nvPr>
            <p:extLst>
              <p:ext uri="{D42A27DB-BD31-4B8C-83A1-F6EECF244321}">
                <p14:modId xmlns:p14="http://schemas.microsoft.com/office/powerpoint/2010/main" val="4237731668"/>
              </p:ext>
            </p:extLst>
          </p:nvPr>
        </p:nvGraphicFramePr>
        <p:xfrm>
          <a:off x="1973032" y="1469572"/>
          <a:ext cx="4041984" cy="4457700"/>
        </p:xfrm>
        <a:graphic>
          <a:graphicData uri="http://schemas.openxmlformats.org/drawingml/2006/chart">
            <c:chart xmlns:c="http://schemas.openxmlformats.org/drawingml/2006/chart" xmlns:r="http://schemas.openxmlformats.org/officeDocument/2006/relationships" r:id="rId3"/>
          </a:graphicData>
        </a:graphic>
      </p:graphicFrame>
      <p:sp>
        <p:nvSpPr>
          <p:cNvPr id="6" name="Subtitle 2">
            <a:extLst>
              <a:ext uri="{FF2B5EF4-FFF2-40B4-BE49-F238E27FC236}">
                <a16:creationId xmlns:a16="http://schemas.microsoft.com/office/drawing/2014/main" id="{A1CA64D3-24B5-C34A-F9EC-BF1B6BA4982C}"/>
              </a:ext>
            </a:extLst>
          </p:cNvPr>
          <p:cNvSpPr txBox="1">
            <a:spLocks/>
          </p:cNvSpPr>
          <p:nvPr/>
        </p:nvSpPr>
        <p:spPr>
          <a:xfrm>
            <a:off x="6313871" y="1606731"/>
            <a:ext cx="5390449" cy="4457700"/>
          </a:xfrm>
          <a:prstGeom prst="rect">
            <a:avLst/>
          </a:prstGeom>
          <a:noFill/>
          <a:ln>
            <a:noFill/>
          </a:ln>
        </p:spPr>
        <p:txBody>
          <a:bodyPr spcFirstLastPara="1" vert="horz" wrap="square" lIns="91425" tIns="45700" rIns="91425" bIns="45700" rtlCol="0" anchor="b" anchorCtr="0">
            <a:normAutofit/>
          </a:bodyPr>
          <a:lstStyle>
            <a:lvl1pPr marL="457200" lvl="0" indent="-228600" algn="l" defTabSz="914400" rtl="0" eaLnBrk="1" latinLnBrk="0" hangingPunct="1">
              <a:lnSpc>
                <a:spcPct val="90000"/>
              </a:lnSpc>
              <a:spcBef>
                <a:spcPts val="1000"/>
              </a:spcBef>
              <a:spcAft>
                <a:spcPts val="0"/>
              </a:spcAft>
              <a:buClr>
                <a:srgbClr val="7F7F7F"/>
              </a:buClr>
              <a:buSzPts val="2400"/>
              <a:buFont typeface="Arial" panose="020B0604020202020204" pitchFamily="34" charset="0"/>
              <a:buNone/>
              <a:defRPr sz="2400" b="1" kern="1200">
                <a:solidFill>
                  <a:srgbClr val="7F7F7F"/>
                </a:solidFill>
                <a:latin typeface="+mn-lt"/>
                <a:ea typeface="+mn-ea"/>
                <a:cs typeface="+mn-cs"/>
              </a:defRPr>
            </a:lvl1pPr>
            <a:lvl2pPr marL="914400" lvl="1" indent="-228600" algn="l" defTabSz="914400" rtl="0" eaLnBrk="1" latinLnBrk="0" hangingPunct="1">
              <a:lnSpc>
                <a:spcPct val="90000"/>
              </a:lnSpc>
              <a:spcBef>
                <a:spcPts val="500"/>
              </a:spcBef>
              <a:spcAft>
                <a:spcPts val="0"/>
              </a:spcAft>
              <a:buClr>
                <a:schemeClr val="dk1"/>
              </a:buClr>
              <a:buSzPts val="2000"/>
              <a:buFont typeface="Arial" panose="020B0604020202020204" pitchFamily="34" charset="0"/>
              <a:buNone/>
              <a:defRPr sz="2000" b="1" kern="1200">
                <a:solidFill>
                  <a:schemeClr val="tx1"/>
                </a:solidFill>
                <a:latin typeface="+mn-lt"/>
                <a:ea typeface="+mn-ea"/>
                <a:cs typeface="+mn-cs"/>
              </a:defRPr>
            </a:lvl2pPr>
            <a:lvl3pPr marL="1371600" lvl="2" indent="-228600" algn="l" defTabSz="914400" rtl="0" eaLnBrk="1" latinLnBrk="0" hangingPunct="1">
              <a:lnSpc>
                <a:spcPct val="90000"/>
              </a:lnSpc>
              <a:spcBef>
                <a:spcPts val="500"/>
              </a:spcBef>
              <a:spcAft>
                <a:spcPts val="0"/>
              </a:spcAft>
              <a:buClr>
                <a:schemeClr val="dk1"/>
              </a:buClr>
              <a:buSzPts val="1800"/>
              <a:buFont typeface="Arial" panose="020B0604020202020204" pitchFamily="34" charset="0"/>
              <a:buNone/>
              <a:defRPr sz="1800" b="1" kern="1200">
                <a:solidFill>
                  <a:schemeClr val="tx1"/>
                </a:solidFill>
                <a:latin typeface="+mn-lt"/>
                <a:ea typeface="+mn-ea"/>
                <a:cs typeface="+mn-cs"/>
              </a:defRPr>
            </a:lvl3pPr>
            <a:lvl4pPr marL="1828800" lvl="3" indent="-228600" algn="l" defTabSz="914400" rtl="0" eaLnBrk="1" latinLnBrk="0" hangingPunct="1">
              <a:lnSpc>
                <a:spcPct val="90000"/>
              </a:lnSpc>
              <a:spcBef>
                <a:spcPts val="500"/>
              </a:spcBef>
              <a:spcAft>
                <a:spcPts val="0"/>
              </a:spcAft>
              <a:buClr>
                <a:schemeClr val="dk1"/>
              </a:buClr>
              <a:buSzPts val="1600"/>
              <a:buFont typeface="Arial" panose="020B0604020202020204" pitchFamily="34" charset="0"/>
              <a:buNone/>
              <a:defRPr sz="1600" b="1" kern="1200">
                <a:solidFill>
                  <a:schemeClr val="tx1"/>
                </a:solidFill>
                <a:latin typeface="+mn-lt"/>
                <a:ea typeface="+mn-ea"/>
                <a:cs typeface="+mn-cs"/>
              </a:defRPr>
            </a:lvl4pPr>
            <a:lvl5pPr marL="2286000" lvl="4" indent="-228600" algn="l" defTabSz="914400" rtl="0" eaLnBrk="1" latinLnBrk="0" hangingPunct="1">
              <a:lnSpc>
                <a:spcPct val="90000"/>
              </a:lnSpc>
              <a:spcBef>
                <a:spcPts val="500"/>
              </a:spcBef>
              <a:spcAft>
                <a:spcPts val="0"/>
              </a:spcAft>
              <a:buClr>
                <a:schemeClr val="dk1"/>
              </a:buClr>
              <a:buSzPts val="1600"/>
              <a:buFont typeface="Arial" panose="020B0604020202020204" pitchFamily="34" charset="0"/>
              <a:buNone/>
              <a:defRPr sz="1600" b="1" kern="1200">
                <a:solidFill>
                  <a:schemeClr val="tx1"/>
                </a:solidFill>
                <a:latin typeface="+mn-lt"/>
                <a:ea typeface="+mn-ea"/>
                <a:cs typeface="+mn-cs"/>
              </a:defRPr>
            </a:lvl5pPr>
            <a:lvl6pPr marL="2743200" lvl="5" indent="-228600" algn="l" defTabSz="914400" rtl="0" eaLnBrk="1" latinLnBrk="0" hangingPunct="1">
              <a:lnSpc>
                <a:spcPct val="90000"/>
              </a:lnSpc>
              <a:spcBef>
                <a:spcPts val="500"/>
              </a:spcBef>
              <a:spcAft>
                <a:spcPts val="0"/>
              </a:spcAft>
              <a:buClr>
                <a:schemeClr val="dk1"/>
              </a:buClr>
              <a:buSzPts val="1600"/>
              <a:buFont typeface="Arial" panose="020B0604020202020204" pitchFamily="34" charset="0"/>
              <a:buNone/>
              <a:defRPr sz="1600" b="1" kern="1200">
                <a:solidFill>
                  <a:schemeClr val="tx1"/>
                </a:solidFill>
                <a:latin typeface="+mn-lt"/>
                <a:ea typeface="+mn-ea"/>
                <a:cs typeface="+mn-cs"/>
              </a:defRPr>
            </a:lvl6pPr>
            <a:lvl7pPr marL="3200400" lvl="6" indent="-228600" algn="l" defTabSz="914400" rtl="0" eaLnBrk="1" latinLnBrk="0" hangingPunct="1">
              <a:lnSpc>
                <a:spcPct val="90000"/>
              </a:lnSpc>
              <a:spcBef>
                <a:spcPts val="500"/>
              </a:spcBef>
              <a:spcAft>
                <a:spcPts val="0"/>
              </a:spcAft>
              <a:buClr>
                <a:schemeClr val="dk1"/>
              </a:buClr>
              <a:buSzPts val="1600"/>
              <a:buFont typeface="Arial" panose="020B0604020202020204" pitchFamily="34" charset="0"/>
              <a:buNone/>
              <a:defRPr sz="1600" b="1" kern="1200">
                <a:solidFill>
                  <a:schemeClr val="tx1"/>
                </a:solidFill>
                <a:latin typeface="+mn-lt"/>
                <a:ea typeface="+mn-ea"/>
                <a:cs typeface="+mn-cs"/>
              </a:defRPr>
            </a:lvl7pPr>
            <a:lvl8pPr marL="3657600" lvl="7" indent="-228600" algn="l" defTabSz="914400" rtl="0" eaLnBrk="1" latinLnBrk="0" hangingPunct="1">
              <a:lnSpc>
                <a:spcPct val="90000"/>
              </a:lnSpc>
              <a:spcBef>
                <a:spcPts val="500"/>
              </a:spcBef>
              <a:spcAft>
                <a:spcPts val="0"/>
              </a:spcAft>
              <a:buClr>
                <a:schemeClr val="dk1"/>
              </a:buClr>
              <a:buSzPts val="1600"/>
              <a:buFont typeface="Arial" panose="020B0604020202020204" pitchFamily="34" charset="0"/>
              <a:buNone/>
              <a:defRPr sz="1600" b="1" kern="1200">
                <a:solidFill>
                  <a:schemeClr val="tx1"/>
                </a:solidFill>
                <a:latin typeface="+mn-lt"/>
                <a:ea typeface="+mn-ea"/>
                <a:cs typeface="+mn-cs"/>
              </a:defRPr>
            </a:lvl8pPr>
            <a:lvl9pPr marL="4114800" lvl="8" indent="-228600" algn="l" defTabSz="914400" rtl="0" eaLnBrk="1" latinLnBrk="0" hangingPunct="1">
              <a:lnSpc>
                <a:spcPct val="90000"/>
              </a:lnSpc>
              <a:spcBef>
                <a:spcPts val="500"/>
              </a:spcBef>
              <a:spcAft>
                <a:spcPts val="0"/>
              </a:spcAft>
              <a:buClr>
                <a:schemeClr val="dk1"/>
              </a:buClr>
              <a:buSzPts val="1600"/>
              <a:buFont typeface="Arial" panose="020B0604020202020204" pitchFamily="34" charset="0"/>
              <a:buNone/>
              <a:defRPr sz="1600" b="1" kern="1200">
                <a:solidFill>
                  <a:schemeClr val="tx1"/>
                </a:solidFill>
                <a:latin typeface="+mn-lt"/>
                <a:ea typeface="+mn-ea"/>
                <a:cs typeface="+mn-cs"/>
              </a:defRPr>
            </a:lvl9pPr>
          </a:lstStyle>
          <a:p>
            <a:pPr marL="457200" lvl="1" indent="0" algn="ctr"/>
            <a:r>
              <a:rPr lang="en-US" sz="2400" b="0" dirty="0">
                <a:latin typeface="Helvetica" pitchFamily="2" charset="0"/>
              </a:rPr>
              <a:t>Inclusive Excellence Supplement</a:t>
            </a:r>
          </a:p>
          <a:p>
            <a:pPr marL="457200" lvl="1" indent="0" algn="ctr"/>
            <a:endParaRPr lang="en-US" sz="2400" b="0" dirty="0">
              <a:latin typeface="Helvetica" pitchFamily="2" charset="0"/>
            </a:endParaRPr>
          </a:p>
          <a:p>
            <a:pPr marL="800100" lvl="1" indent="-342900">
              <a:buFont typeface="Arial" panose="020B0604020202020204" pitchFamily="34" charset="0"/>
              <a:buChar char="•"/>
            </a:pPr>
            <a:r>
              <a:rPr lang="en-US" sz="2800" b="0" dirty="0">
                <a:latin typeface="Helvetica" pitchFamily="2" charset="0"/>
              </a:rPr>
              <a:t>2019-20: 16 nominations</a:t>
            </a:r>
          </a:p>
          <a:p>
            <a:pPr marL="1257300" lvl="2" indent="-342900">
              <a:buFont typeface="Arial" panose="020B0604020202020204" pitchFamily="34" charset="0"/>
              <a:buChar char="•"/>
            </a:pPr>
            <a:r>
              <a:rPr lang="en-US" sz="2400" b="0" dirty="0">
                <a:latin typeface="Helvetica" pitchFamily="2" charset="0"/>
              </a:rPr>
              <a:t>13 approved (4 STEM)</a:t>
            </a:r>
          </a:p>
          <a:p>
            <a:pPr marL="1257300" lvl="2" indent="-342900">
              <a:buFont typeface="Arial" panose="020B0604020202020204" pitchFamily="34" charset="0"/>
              <a:buChar char="•"/>
            </a:pPr>
            <a:r>
              <a:rPr lang="en-US" sz="2400" b="0" dirty="0">
                <a:latin typeface="Helvetica" pitchFamily="2" charset="0"/>
              </a:rPr>
              <a:t>22 (of 26) faculty accepted offer</a:t>
            </a:r>
          </a:p>
          <a:p>
            <a:pPr marL="1257300" lvl="2" indent="-342900">
              <a:buFont typeface="Arial" panose="020B0604020202020204" pitchFamily="34" charset="0"/>
              <a:buChar char="•"/>
            </a:pPr>
            <a:r>
              <a:rPr lang="en-US" sz="2400" b="0" dirty="0">
                <a:latin typeface="Helvetica" pitchFamily="2" charset="0"/>
              </a:rPr>
              <a:t>Total faculty hires = 81</a:t>
            </a:r>
            <a:endParaRPr lang="en-US" sz="1100" b="0" dirty="0">
              <a:latin typeface="Helvetica" pitchFamily="2" charset="0"/>
            </a:endParaRPr>
          </a:p>
          <a:p>
            <a:pPr marL="800100" lvl="1" indent="-342900">
              <a:buFont typeface="Arial" panose="020B0604020202020204" pitchFamily="34" charset="0"/>
              <a:buChar char="•"/>
            </a:pPr>
            <a:r>
              <a:rPr lang="en-US" sz="2800" b="0" dirty="0">
                <a:latin typeface="Helvetica" pitchFamily="2" charset="0"/>
              </a:rPr>
              <a:t>2020-21: 17 nominations</a:t>
            </a:r>
          </a:p>
          <a:p>
            <a:pPr marL="1257300" lvl="2" indent="-342900">
              <a:buFont typeface="Arial" panose="020B0604020202020204" pitchFamily="34" charset="0"/>
              <a:buChar char="•"/>
            </a:pPr>
            <a:r>
              <a:rPr lang="en-US" sz="2400" b="0" dirty="0">
                <a:latin typeface="Helvetica" pitchFamily="2" charset="0"/>
              </a:rPr>
              <a:t>14 approved (5 STEM)</a:t>
            </a:r>
          </a:p>
          <a:p>
            <a:pPr marL="1257300" lvl="2" indent="-342900">
              <a:buFont typeface="Arial" panose="020B0604020202020204" pitchFamily="34" charset="0"/>
              <a:buChar char="•"/>
            </a:pPr>
            <a:r>
              <a:rPr lang="en-US" sz="2400" b="0" dirty="0">
                <a:latin typeface="Helvetica" pitchFamily="2" charset="0"/>
              </a:rPr>
              <a:t>20 (of 28) faculty accepted</a:t>
            </a:r>
          </a:p>
          <a:p>
            <a:pPr marL="1257300" lvl="2" indent="-342900">
              <a:buFont typeface="Arial" panose="020B0604020202020204" pitchFamily="34" charset="0"/>
              <a:buChar char="•"/>
            </a:pPr>
            <a:r>
              <a:rPr lang="en-US" sz="2400" b="0" dirty="0">
                <a:latin typeface="Helvetica" pitchFamily="2" charset="0"/>
              </a:rPr>
              <a:t>Total faculty hires = 72 </a:t>
            </a:r>
          </a:p>
        </p:txBody>
      </p:sp>
    </p:spTree>
    <p:extLst>
      <p:ext uri="{BB962C8B-B14F-4D97-AF65-F5344CB8AC3E}">
        <p14:creationId xmlns:p14="http://schemas.microsoft.com/office/powerpoint/2010/main" val="4100782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94DB94-9438-123F-6A35-FB4FE940B1D5}"/>
              </a:ext>
            </a:extLst>
          </p:cNvPr>
          <p:cNvSpPr>
            <a:spLocks noGrp="1"/>
          </p:cNvSpPr>
          <p:nvPr>
            <p:ph idx="1"/>
          </p:nvPr>
        </p:nvSpPr>
        <p:spPr>
          <a:xfrm>
            <a:off x="838200" y="1456267"/>
            <a:ext cx="10515600" cy="4720696"/>
          </a:xfrm>
        </p:spPr>
        <p:txBody>
          <a:bodyPr>
            <a:normAutofit fontScale="85000" lnSpcReduction="20000"/>
          </a:bodyPr>
          <a:lstStyle/>
          <a:p>
            <a:r>
              <a:rPr lang="en-US" b="1" dirty="0"/>
              <a:t>INTERIM COVID MODIFIED DUTIES (ICMD) PROGRAM</a:t>
            </a:r>
            <a:r>
              <a:rPr lang="en-US" dirty="0"/>
              <a:t>: For assistant professors with dependent care responsibilities to devote their time to scholarly activity, cost-shared with Schools.</a:t>
            </a:r>
          </a:p>
          <a:p>
            <a:pPr lvl="1"/>
            <a:r>
              <a:rPr lang="en-US" dirty="0"/>
              <a:t>In place for five quarters: </a:t>
            </a:r>
            <a:r>
              <a:rPr lang="en-US" b="1" dirty="0"/>
              <a:t>from Winter 2021 through Spring 2022</a:t>
            </a:r>
            <a:endParaRPr lang="en-US" dirty="0"/>
          </a:p>
          <a:p>
            <a:pPr lvl="1"/>
            <a:r>
              <a:rPr lang="en-US" dirty="0"/>
              <a:t>Total faculty requests: </a:t>
            </a:r>
            <a:r>
              <a:rPr lang="en-US" b="1" dirty="0"/>
              <a:t>48</a:t>
            </a:r>
          </a:p>
          <a:p>
            <a:pPr lvl="1"/>
            <a:r>
              <a:rPr lang="en-US" dirty="0"/>
              <a:t>Funded requests: </a:t>
            </a:r>
            <a:r>
              <a:rPr lang="en-US" b="1" dirty="0"/>
              <a:t>46</a:t>
            </a:r>
            <a:r>
              <a:rPr lang="en-US" dirty="0"/>
              <a:t> for </a:t>
            </a:r>
            <a:r>
              <a:rPr lang="en-US" b="1" dirty="0"/>
              <a:t>50</a:t>
            </a:r>
            <a:r>
              <a:rPr lang="en-US" dirty="0"/>
              <a:t> courses</a:t>
            </a:r>
          </a:p>
          <a:p>
            <a:pPr lvl="1"/>
            <a:r>
              <a:rPr lang="en-US" dirty="0"/>
              <a:t>Invested </a:t>
            </a:r>
            <a:r>
              <a:rPr lang="en-US" b="1" dirty="0"/>
              <a:t>$142,087 </a:t>
            </a:r>
            <a:r>
              <a:rPr lang="en-US" dirty="0"/>
              <a:t>campus funding to cost-share with Schools</a:t>
            </a:r>
          </a:p>
          <a:p>
            <a:endParaRPr lang="en-US" dirty="0"/>
          </a:p>
          <a:p>
            <a:r>
              <a:rPr lang="en-US" b="1" dirty="0"/>
              <a:t>INTERIM COVID RESEARCH RECOVERY PROGRAM (ICRRP)</a:t>
            </a:r>
            <a:r>
              <a:rPr lang="en-US" dirty="0"/>
              <a:t>: For assistant and associate professors to recover losses in research due to COVID-19.</a:t>
            </a:r>
          </a:p>
          <a:p>
            <a:pPr lvl="1"/>
            <a:r>
              <a:rPr lang="en-US" dirty="0"/>
              <a:t>Two award cycles: </a:t>
            </a:r>
            <a:r>
              <a:rPr lang="en-US" b="1" dirty="0"/>
              <a:t>Fall 2021 </a:t>
            </a:r>
            <a:r>
              <a:rPr lang="en-US" dirty="0"/>
              <a:t>and </a:t>
            </a:r>
            <a:r>
              <a:rPr lang="en-US" b="1" dirty="0"/>
              <a:t>Winter 2022 </a:t>
            </a:r>
          </a:p>
          <a:p>
            <a:pPr lvl="1"/>
            <a:r>
              <a:rPr lang="en-US" dirty="0"/>
              <a:t>Total faculty applications: </a:t>
            </a:r>
            <a:r>
              <a:rPr lang="en-US" b="1" dirty="0"/>
              <a:t>123</a:t>
            </a:r>
          </a:p>
          <a:p>
            <a:pPr lvl="1"/>
            <a:r>
              <a:rPr lang="en-US" dirty="0"/>
              <a:t>Funded Applications: </a:t>
            </a:r>
            <a:r>
              <a:rPr lang="en-US" b="1" dirty="0"/>
              <a:t>95</a:t>
            </a:r>
            <a:r>
              <a:rPr lang="en-US" dirty="0"/>
              <a:t> across </a:t>
            </a:r>
            <a:r>
              <a:rPr lang="en-US" b="1" dirty="0"/>
              <a:t>11</a:t>
            </a:r>
            <a:r>
              <a:rPr lang="en-US" dirty="0"/>
              <a:t> schools</a:t>
            </a:r>
          </a:p>
          <a:p>
            <a:pPr lvl="1"/>
            <a:r>
              <a:rPr lang="en-US" dirty="0"/>
              <a:t>Amount funded: </a:t>
            </a:r>
            <a:r>
              <a:rPr lang="en-US" b="1" dirty="0"/>
              <a:t>$1,099,558</a:t>
            </a:r>
          </a:p>
          <a:p>
            <a:pPr lvl="1"/>
            <a:endParaRPr lang="en-US" dirty="0"/>
          </a:p>
          <a:p>
            <a:pPr lvl="1"/>
            <a:r>
              <a:rPr lang="en-US" dirty="0"/>
              <a:t>The Provost allocated an additional $1,000,000 for this program in 2022-23.</a:t>
            </a:r>
          </a:p>
          <a:p>
            <a:endParaRPr lang="en-US" dirty="0"/>
          </a:p>
          <a:p>
            <a:endParaRPr lang="en-US" dirty="0"/>
          </a:p>
        </p:txBody>
      </p:sp>
      <p:sp>
        <p:nvSpPr>
          <p:cNvPr id="4" name="Rectangle 3">
            <a:extLst>
              <a:ext uri="{FF2B5EF4-FFF2-40B4-BE49-F238E27FC236}">
                <a16:creationId xmlns:a16="http://schemas.microsoft.com/office/drawing/2014/main" id="{FF4616BE-4A49-698C-894C-5EC53FDE6ACB}"/>
              </a:ext>
            </a:extLst>
          </p:cNvPr>
          <p:cNvSpPr/>
          <p:nvPr/>
        </p:nvSpPr>
        <p:spPr>
          <a:xfrm>
            <a:off x="0" y="6438556"/>
            <a:ext cx="12191999" cy="402349"/>
          </a:xfrm>
          <a:prstGeom prst="rect">
            <a:avLst/>
          </a:prstGeom>
          <a:solidFill>
            <a:srgbClr val="0064A4"/>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rgbClr val="0064A4"/>
              </a:solidFill>
            </a:endParaRPr>
          </a:p>
        </p:txBody>
      </p:sp>
      <p:pic>
        <p:nvPicPr>
          <p:cNvPr id="5" name="Picture 4" descr="Graphical user interface&#10;&#10;Description automatically generated with medium confidence">
            <a:extLst>
              <a:ext uri="{FF2B5EF4-FFF2-40B4-BE49-F238E27FC236}">
                <a16:creationId xmlns:a16="http://schemas.microsoft.com/office/drawing/2014/main" id="{1B66CA4D-6761-102C-F3F6-1FAF359F6B1E}"/>
              </a:ext>
            </a:extLst>
          </p:cNvPr>
          <p:cNvPicPr>
            <a:picLocks noChangeAspect="1"/>
          </p:cNvPicPr>
          <p:nvPr/>
        </p:nvPicPr>
        <p:blipFill>
          <a:blip r:embed="rId2"/>
          <a:stretch>
            <a:fillRect/>
          </a:stretch>
        </p:blipFill>
        <p:spPr>
          <a:xfrm>
            <a:off x="4722035" y="6453713"/>
            <a:ext cx="2066423" cy="415593"/>
          </a:xfrm>
          <a:prstGeom prst="rect">
            <a:avLst/>
          </a:prstGeom>
        </p:spPr>
      </p:pic>
      <p:sp>
        <p:nvSpPr>
          <p:cNvPr id="8" name="Title 1">
            <a:extLst>
              <a:ext uri="{FF2B5EF4-FFF2-40B4-BE49-F238E27FC236}">
                <a16:creationId xmlns:a16="http://schemas.microsoft.com/office/drawing/2014/main" id="{7AD2D122-ECB7-759B-B237-686BFFBA25EC}"/>
              </a:ext>
            </a:extLst>
          </p:cNvPr>
          <p:cNvSpPr txBox="1">
            <a:spLocks/>
          </p:cNvSpPr>
          <p:nvPr/>
        </p:nvSpPr>
        <p:spPr>
          <a:xfrm>
            <a:off x="1428750" y="310375"/>
            <a:ext cx="8977301" cy="639530"/>
          </a:xfrm>
          <a:prstGeom prst="rect">
            <a:avLst/>
          </a:prstGeom>
          <a:solidFill>
            <a:schemeClr val="bg1"/>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t>COVID Impact Mitigation Programs in 2021-22</a:t>
            </a:r>
          </a:p>
        </p:txBody>
      </p:sp>
    </p:spTree>
    <p:extLst>
      <p:ext uri="{BB962C8B-B14F-4D97-AF65-F5344CB8AC3E}">
        <p14:creationId xmlns:p14="http://schemas.microsoft.com/office/powerpoint/2010/main" val="2619728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94DB94-9438-123F-6A35-FB4FE940B1D5}"/>
              </a:ext>
            </a:extLst>
          </p:cNvPr>
          <p:cNvSpPr>
            <a:spLocks noGrp="1"/>
          </p:cNvSpPr>
          <p:nvPr>
            <p:ph idx="1"/>
          </p:nvPr>
        </p:nvSpPr>
        <p:spPr>
          <a:xfrm>
            <a:off x="838200" y="1456267"/>
            <a:ext cx="10515600" cy="4720696"/>
          </a:xfrm>
        </p:spPr>
        <p:txBody>
          <a:bodyPr>
            <a:normAutofit/>
          </a:bodyPr>
          <a:lstStyle/>
          <a:p>
            <a:r>
              <a:rPr lang="en-US" dirty="0"/>
              <a:t>APM: Abusive conduct in the work place</a:t>
            </a:r>
          </a:p>
          <a:p>
            <a:endParaRPr lang="en-US" dirty="0"/>
          </a:p>
          <a:p>
            <a:r>
              <a:rPr lang="en-US" dirty="0"/>
              <a:t>Academic Senate: Mitigating impacts of COVID-19 Faculty workgroup.</a:t>
            </a:r>
          </a:p>
          <a:p>
            <a:endParaRPr lang="en-US" dirty="0"/>
          </a:p>
          <a:p>
            <a:endParaRPr lang="en-US" dirty="0"/>
          </a:p>
        </p:txBody>
      </p:sp>
      <p:sp>
        <p:nvSpPr>
          <p:cNvPr id="4" name="Rectangle 3">
            <a:extLst>
              <a:ext uri="{FF2B5EF4-FFF2-40B4-BE49-F238E27FC236}">
                <a16:creationId xmlns:a16="http://schemas.microsoft.com/office/drawing/2014/main" id="{FF4616BE-4A49-698C-894C-5EC53FDE6ACB}"/>
              </a:ext>
            </a:extLst>
          </p:cNvPr>
          <p:cNvSpPr/>
          <p:nvPr/>
        </p:nvSpPr>
        <p:spPr>
          <a:xfrm>
            <a:off x="0" y="6438556"/>
            <a:ext cx="12191999" cy="402349"/>
          </a:xfrm>
          <a:prstGeom prst="rect">
            <a:avLst/>
          </a:prstGeom>
          <a:solidFill>
            <a:srgbClr val="0064A4"/>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rgbClr val="0064A4"/>
              </a:solidFill>
            </a:endParaRPr>
          </a:p>
        </p:txBody>
      </p:sp>
      <p:pic>
        <p:nvPicPr>
          <p:cNvPr id="5" name="Picture 4" descr="Graphical user interface&#10;&#10;Description automatically generated with medium confidence">
            <a:extLst>
              <a:ext uri="{FF2B5EF4-FFF2-40B4-BE49-F238E27FC236}">
                <a16:creationId xmlns:a16="http://schemas.microsoft.com/office/drawing/2014/main" id="{1B66CA4D-6761-102C-F3F6-1FAF359F6B1E}"/>
              </a:ext>
            </a:extLst>
          </p:cNvPr>
          <p:cNvPicPr>
            <a:picLocks noChangeAspect="1"/>
          </p:cNvPicPr>
          <p:nvPr/>
        </p:nvPicPr>
        <p:blipFill>
          <a:blip r:embed="rId2"/>
          <a:stretch>
            <a:fillRect/>
          </a:stretch>
        </p:blipFill>
        <p:spPr>
          <a:xfrm>
            <a:off x="4722035" y="6453713"/>
            <a:ext cx="2066423" cy="415593"/>
          </a:xfrm>
          <a:prstGeom prst="rect">
            <a:avLst/>
          </a:prstGeom>
        </p:spPr>
      </p:pic>
      <p:sp>
        <p:nvSpPr>
          <p:cNvPr id="8" name="Title 1">
            <a:extLst>
              <a:ext uri="{FF2B5EF4-FFF2-40B4-BE49-F238E27FC236}">
                <a16:creationId xmlns:a16="http://schemas.microsoft.com/office/drawing/2014/main" id="{7AD2D122-ECB7-759B-B237-686BFFBA25EC}"/>
              </a:ext>
            </a:extLst>
          </p:cNvPr>
          <p:cNvSpPr txBox="1">
            <a:spLocks/>
          </p:cNvSpPr>
          <p:nvPr/>
        </p:nvSpPr>
        <p:spPr>
          <a:xfrm>
            <a:off x="1428750" y="310375"/>
            <a:ext cx="8977301" cy="639530"/>
          </a:xfrm>
          <a:prstGeom prst="rect">
            <a:avLst/>
          </a:prstGeom>
          <a:solidFill>
            <a:schemeClr val="bg1"/>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t>Revised policies out for comment</a:t>
            </a:r>
          </a:p>
        </p:txBody>
      </p:sp>
    </p:spTree>
    <p:extLst>
      <p:ext uri="{BB962C8B-B14F-4D97-AF65-F5344CB8AC3E}">
        <p14:creationId xmlns:p14="http://schemas.microsoft.com/office/powerpoint/2010/main" val="2525486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571</Words>
  <Application>Microsoft Macintosh PowerPoint</Application>
  <PresentationFormat>Widescreen</PresentationFormat>
  <Paragraphs>37</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vt:lpstr>
      <vt:lpstr>Office Theme</vt:lpstr>
      <vt:lpstr>Spring 2022 Chair Workshop</vt:lpstr>
      <vt:lpstr>Thanks to you there was a large increase in diversity of new faculty hires over last 5 years</vt:lpstr>
      <vt:lpstr>Hiring Programs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Nina Bandelj</dc:creator>
  <cp:lastModifiedBy>Nina Bandelj</cp:lastModifiedBy>
  <cp:revision>6</cp:revision>
  <cp:lastPrinted>2022-06-09T19:47:30Z</cp:lastPrinted>
  <dcterms:created xsi:type="dcterms:W3CDTF">2022-05-25T15:26:07Z</dcterms:created>
  <dcterms:modified xsi:type="dcterms:W3CDTF">2022-06-09T19:47:51Z</dcterms:modified>
</cp:coreProperties>
</file>